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4"/>
  </p:sldMasterIdLst>
  <p:notesMasterIdLst>
    <p:notesMasterId r:id="rId33"/>
  </p:notesMasterIdLst>
  <p:handoutMasterIdLst>
    <p:handoutMasterId r:id="rId34"/>
  </p:handoutMasterIdLst>
  <p:sldIdLst>
    <p:sldId id="288" r:id="rId5"/>
    <p:sldId id="289" r:id="rId6"/>
    <p:sldId id="303" r:id="rId7"/>
    <p:sldId id="290" r:id="rId8"/>
    <p:sldId id="304" r:id="rId9"/>
    <p:sldId id="318" r:id="rId10"/>
    <p:sldId id="321" r:id="rId11"/>
    <p:sldId id="322" r:id="rId12"/>
    <p:sldId id="323" r:id="rId13"/>
    <p:sldId id="320" r:id="rId14"/>
    <p:sldId id="328" r:id="rId15"/>
    <p:sldId id="329" r:id="rId16"/>
    <p:sldId id="324" r:id="rId17"/>
    <p:sldId id="327" r:id="rId18"/>
    <p:sldId id="316" r:id="rId19"/>
    <p:sldId id="317" r:id="rId20"/>
    <p:sldId id="309" r:id="rId21"/>
    <p:sldId id="310" r:id="rId22"/>
    <p:sldId id="311" r:id="rId23"/>
    <p:sldId id="325" r:id="rId24"/>
    <p:sldId id="314" r:id="rId25"/>
    <p:sldId id="330" r:id="rId26"/>
    <p:sldId id="331" r:id="rId27"/>
    <p:sldId id="315" r:id="rId28"/>
    <p:sldId id="332" r:id="rId29"/>
    <p:sldId id="333" r:id="rId30"/>
    <p:sldId id="334" r:id="rId31"/>
    <p:sldId id="32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2030"/>
    <a:srgbClr val="7F7F7F"/>
    <a:srgbClr val="FFFFFF"/>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92912" autoAdjust="0"/>
  </p:normalViewPr>
  <p:slideViewPr>
    <p:cSldViewPr snapToGrid="0">
      <p:cViewPr varScale="1">
        <p:scale>
          <a:sx n="73" d="100"/>
          <a:sy n="73" d="100"/>
        </p:scale>
        <p:origin x="288"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pPr/>
              <a:t>10/30/2024</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pPr/>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pPr/>
              <a:t>10/30/2024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pPr/>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C4120E-D8D4-4AFA-B0E2-7989D1701DEB}" type="slidenum">
              <a:rPr lang="en-US" smtClean="0"/>
              <a:pPr/>
              <a:t>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C4120E-D8D4-4AFA-B0E2-7989D1701DEB}" type="slidenum">
              <a:rPr lang="en-US" smtClean="0"/>
              <a:pPr/>
              <a:t>28</a:t>
            </a:fld>
            <a:endParaRPr lang="en-US" dirty="0"/>
          </a:p>
        </p:txBody>
      </p:sp>
    </p:spTree>
    <p:extLst>
      <p:ext uri="{BB962C8B-B14F-4D97-AF65-F5344CB8AC3E}">
        <p14:creationId xmlns:p14="http://schemas.microsoft.com/office/powerpoint/2010/main" val="890179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2463255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84581771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05582522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6357DA-28E9-40D3-918C-4D14E8263D81}"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73111637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87025024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29370778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3868956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92434043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r>
              <a:rPr lang="en-US"/>
              <a:t>8/03/20XX</a:t>
            </a:r>
            <a:endParaRPr lang="en-US" dirty="0"/>
          </a:p>
        </p:txBody>
      </p:sp>
      <p:sp>
        <p:nvSpPr>
          <p:cNvPr id="5" name="Footer Placeholder 4"/>
          <p:cNvSpPr>
            <a:spLocks noGrp="1"/>
          </p:cNvSpPr>
          <p:nvPr>
            <p:ph type="ftr" sz="quarter" idx="11"/>
          </p:nvPr>
        </p:nvSpPr>
        <p:spPr>
          <a:xfrm>
            <a:off x="680321" y="5936188"/>
            <a:ext cx="6126805" cy="365125"/>
          </a:xfrm>
        </p:spPr>
        <p:txBody>
          <a:bodyPr/>
          <a:lstStyle/>
          <a:p>
            <a:r>
              <a:rPr lang="en-US"/>
              <a:t>PITCH DECK</a:t>
            </a:r>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11420795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178966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15086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226084380"/>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73696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89772810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43442489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18455611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1281047177"/>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430447439"/>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38224960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3951978586"/>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r>
              <a:rPr lang="en-US"/>
              <a:t>8/03/20XX</a:t>
            </a:r>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804997416"/>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8336042" y="654908"/>
            <a:ext cx="3284832" cy="3283680"/>
          </a:xfrm>
          <a:noFill/>
        </p:spPr>
        <p:txBody>
          <a:bodyPr/>
          <a:lstStyle/>
          <a:p>
            <a:r>
              <a:rPr lang="en-CA" sz="4000" dirty="0">
                <a:solidFill>
                  <a:srgbClr val="FFFFFF"/>
                </a:solidFill>
              </a:rPr>
              <a:t>U</a:t>
            </a:r>
            <a:r>
              <a:rPr lang="en-US" sz="4000" dirty="0">
                <a:solidFill>
                  <a:srgbClr val="FFFFFF"/>
                </a:solidFill>
              </a:rPr>
              <a:t>NILEVER CANTEEN ORDERING SYSTEM</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p:txBody>
          <a:bodyPr/>
          <a:lstStyle/>
          <a:p>
            <a:r>
              <a:rPr lang="en-CA" dirty="0">
                <a:latin typeface="Arial Nova" panose="020F0502020204030204" pitchFamily="34" charset="0"/>
              </a:rPr>
              <a:t>By Business Builders</a:t>
            </a:r>
            <a:endParaRPr lang="en-US" dirty="0">
              <a:latin typeface="Arial Nova" panose="020F0502020204030204" pitchFamily="34" charset="0"/>
            </a:endParaRPr>
          </a:p>
        </p:txBody>
      </p:sp>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p:txBody>
          <a:bodyPr>
            <a:normAutofit fontScale="77500" lnSpcReduction="20000"/>
          </a:bodyPr>
          <a:lstStyle/>
          <a:p>
            <a:r>
              <a:rPr lang="en-US" dirty="0"/>
              <a:t>Pitch</a:t>
            </a:r>
          </a:p>
        </p:txBody>
      </p:sp>
      <p:sp>
        <p:nvSpPr>
          <p:cNvPr id="2" name="AutoShape 2" descr="Unilever logo">
            <a:extLst>
              <a:ext uri="{FF2B5EF4-FFF2-40B4-BE49-F238E27FC236}">
                <a16:creationId xmlns:a16="http://schemas.microsoft.com/office/drawing/2014/main" id="{285AB767-9B41-7467-C1FE-22D8E4AADA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DF96EDE8-CF57-6252-05D5-BA5CB33D3068}"/>
              </a:ext>
            </a:extLst>
          </p:cNvPr>
          <p:cNvPicPr>
            <a:picLocks noChangeAspect="1"/>
          </p:cNvPicPr>
          <p:nvPr/>
        </p:nvPicPr>
        <p:blipFill>
          <a:blip r:embed="rId2"/>
          <a:stretch>
            <a:fillRect/>
          </a:stretch>
        </p:blipFill>
        <p:spPr>
          <a:xfrm>
            <a:off x="8013614" y="391555"/>
            <a:ext cx="1428750" cy="1428750"/>
          </a:xfrm>
          <a:prstGeom prst="rect">
            <a:avLst/>
          </a:prstGeom>
        </p:spPr>
      </p:pic>
      <p:pic>
        <p:nvPicPr>
          <p:cNvPr id="12" name="Picture Placeholder 11" descr="first slide.png"/>
          <p:cNvPicPr>
            <a:picLocks noGrp="1" noChangeAspect="1"/>
          </p:cNvPicPr>
          <p:nvPr>
            <p:ph type="pic" sz="quarter" idx="10"/>
          </p:nvPr>
        </p:nvPicPr>
        <p:blipFill>
          <a:blip r:embed="rId3"/>
          <a:srcRect l="18446" r="18446"/>
          <a:stretch>
            <a:fillRect/>
          </a:stretch>
        </p:blipFill>
        <p:spPr>
          <a:xfrm>
            <a:off x="0" y="0"/>
            <a:ext cx="8096250" cy="6858000"/>
          </a:xfrm>
        </p:spPr>
      </p:pic>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FINANCIAL PROJECTION</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US" sz="1400" dirty="0"/>
              <a:t>BUSINESS BUILDERS</a:t>
            </a:r>
          </a:p>
        </p:txBody>
      </p:sp>
      <p:sp>
        <p:nvSpPr>
          <p:cNvPr id="5" name="Slide Number Placeholder 4"/>
          <p:cNvSpPr>
            <a:spLocks noGrp="1"/>
          </p:cNvSpPr>
          <p:nvPr>
            <p:ph type="sldNum" sz="quarter" idx="12"/>
          </p:nvPr>
        </p:nvSpPr>
        <p:spPr/>
        <p:txBody>
          <a:bodyPr/>
          <a:lstStyle/>
          <a:p>
            <a:fld id="{4F6357DA-28E9-40D3-918C-4D14E8263D81}" type="slidenum">
              <a:rPr lang="en-US" smtClean="0"/>
              <a:pPr/>
              <a:t>10</a:t>
            </a:fld>
            <a:endParaRPr lang="en-US" dirty="0"/>
          </a:p>
        </p:txBody>
      </p:sp>
      <p:sp>
        <p:nvSpPr>
          <p:cNvPr id="6" name="TextBox 5">
            <a:extLst>
              <a:ext uri="{FF2B5EF4-FFF2-40B4-BE49-F238E27FC236}">
                <a16:creationId xmlns:a16="http://schemas.microsoft.com/office/drawing/2014/main" id="{77ABC0E1-42F7-799D-8D0C-BCC9BCB35B1A}"/>
              </a:ext>
            </a:extLst>
          </p:cNvPr>
          <p:cNvSpPr txBox="1"/>
          <p:nvPr/>
        </p:nvSpPr>
        <p:spPr>
          <a:xfrm>
            <a:off x="855406" y="2022646"/>
            <a:ext cx="1887794" cy="523220"/>
          </a:xfrm>
          <a:prstGeom prst="rect">
            <a:avLst/>
          </a:prstGeom>
          <a:noFill/>
        </p:spPr>
        <p:txBody>
          <a:bodyPr wrap="square" rtlCol="0">
            <a:spAutoFit/>
          </a:bodyPr>
          <a:lstStyle/>
          <a:p>
            <a:r>
              <a:rPr lang="en-GB" sz="2800" b="1" dirty="0">
                <a:solidFill>
                  <a:schemeClr val="bg1"/>
                </a:solidFill>
              </a:rPr>
              <a:t>COST</a:t>
            </a:r>
          </a:p>
        </p:txBody>
      </p:sp>
      <p:graphicFrame>
        <p:nvGraphicFramePr>
          <p:cNvPr id="7" name="Table 6">
            <a:extLst>
              <a:ext uri="{FF2B5EF4-FFF2-40B4-BE49-F238E27FC236}">
                <a16:creationId xmlns:a16="http://schemas.microsoft.com/office/drawing/2014/main" id="{494743FE-9BE3-D532-B57F-51B1EBC2D5A9}"/>
              </a:ext>
            </a:extLst>
          </p:cNvPr>
          <p:cNvGraphicFramePr>
            <a:graphicFrameLocks noGrp="1"/>
          </p:cNvGraphicFramePr>
          <p:nvPr>
            <p:extLst>
              <p:ext uri="{D42A27DB-BD31-4B8C-83A1-F6EECF244321}">
                <p14:modId xmlns:p14="http://schemas.microsoft.com/office/powerpoint/2010/main" val="533887782"/>
              </p:ext>
            </p:extLst>
          </p:nvPr>
        </p:nvGraphicFramePr>
        <p:xfrm>
          <a:off x="794582" y="2734346"/>
          <a:ext cx="8127999" cy="25958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98742152"/>
                    </a:ext>
                  </a:extLst>
                </a:gridCol>
                <a:gridCol w="2709333">
                  <a:extLst>
                    <a:ext uri="{9D8B030D-6E8A-4147-A177-3AD203B41FA5}">
                      <a16:colId xmlns:a16="http://schemas.microsoft.com/office/drawing/2014/main" val="448828162"/>
                    </a:ext>
                  </a:extLst>
                </a:gridCol>
                <a:gridCol w="2709333">
                  <a:extLst>
                    <a:ext uri="{9D8B030D-6E8A-4147-A177-3AD203B41FA5}">
                      <a16:colId xmlns:a16="http://schemas.microsoft.com/office/drawing/2014/main" val="745562267"/>
                    </a:ext>
                  </a:extLst>
                </a:gridCol>
              </a:tblGrid>
              <a:tr h="370840">
                <a:tc>
                  <a:txBody>
                    <a:bodyPr/>
                    <a:lstStyle/>
                    <a:p>
                      <a:r>
                        <a:rPr lang="en-GB" dirty="0"/>
                        <a:t>Phase</a:t>
                      </a:r>
                    </a:p>
                  </a:txBody>
                  <a:tcPr/>
                </a:tc>
                <a:tc>
                  <a:txBody>
                    <a:bodyPr/>
                    <a:lstStyle/>
                    <a:p>
                      <a:r>
                        <a:rPr lang="en-GB" dirty="0"/>
                        <a:t>Duration</a:t>
                      </a:r>
                    </a:p>
                  </a:txBody>
                  <a:tcPr/>
                </a:tc>
                <a:tc>
                  <a:txBody>
                    <a:bodyPr/>
                    <a:lstStyle/>
                    <a:p>
                      <a:r>
                        <a:rPr lang="en-GB" dirty="0"/>
                        <a:t>Cost (£)</a:t>
                      </a:r>
                    </a:p>
                  </a:txBody>
                  <a:tcPr/>
                </a:tc>
                <a:extLst>
                  <a:ext uri="{0D108BD9-81ED-4DB2-BD59-A6C34878D82A}">
                    <a16:rowId xmlns:a16="http://schemas.microsoft.com/office/drawing/2014/main" val="3832140063"/>
                  </a:ext>
                </a:extLst>
              </a:tr>
              <a:tr h="370840">
                <a:tc>
                  <a:txBody>
                    <a:bodyPr/>
                    <a:lstStyle/>
                    <a:p>
                      <a:r>
                        <a:rPr lang="en-GB" sz="1400" dirty="0"/>
                        <a:t>Research and Requirements</a:t>
                      </a:r>
                    </a:p>
                  </a:txBody>
                  <a:tcPr/>
                </a:tc>
                <a:tc>
                  <a:txBody>
                    <a:bodyPr/>
                    <a:lstStyle/>
                    <a:p>
                      <a:r>
                        <a:rPr lang="en-GB" sz="1400" dirty="0"/>
                        <a:t>2-4 weeks</a:t>
                      </a:r>
                    </a:p>
                  </a:txBody>
                  <a:tcPr/>
                </a:tc>
                <a:tc>
                  <a:txBody>
                    <a:bodyPr/>
                    <a:lstStyle/>
                    <a:p>
                      <a:r>
                        <a:rPr lang="en-GB" sz="1400" dirty="0"/>
                        <a:t>£15,000</a:t>
                      </a:r>
                    </a:p>
                  </a:txBody>
                  <a:tcPr/>
                </a:tc>
                <a:extLst>
                  <a:ext uri="{0D108BD9-81ED-4DB2-BD59-A6C34878D82A}">
                    <a16:rowId xmlns:a16="http://schemas.microsoft.com/office/drawing/2014/main" val="789810830"/>
                  </a:ext>
                </a:extLst>
              </a:tr>
              <a:tr h="370840">
                <a:tc>
                  <a:txBody>
                    <a:bodyPr/>
                    <a:lstStyle/>
                    <a:p>
                      <a:r>
                        <a:rPr lang="en-GB" sz="1400" dirty="0"/>
                        <a:t>Design and Prototyping</a:t>
                      </a:r>
                    </a:p>
                  </a:txBody>
                  <a:tcPr/>
                </a:tc>
                <a:tc>
                  <a:txBody>
                    <a:bodyPr/>
                    <a:lstStyle/>
                    <a:p>
                      <a:r>
                        <a:rPr lang="en-GB" sz="1400" dirty="0"/>
                        <a:t>4-6 weeks</a:t>
                      </a:r>
                    </a:p>
                  </a:txBody>
                  <a:tcPr/>
                </a:tc>
                <a:tc>
                  <a:txBody>
                    <a:bodyPr/>
                    <a:lstStyle/>
                    <a:p>
                      <a:r>
                        <a:rPr lang="en-GB" sz="1400" dirty="0"/>
                        <a:t>£35,000</a:t>
                      </a:r>
                    </a:p>
                  </a:txBody>
                  <a:tcPr/>
                </a:tc>
                <a:extLst>
                  <a:ext uri="{0D108BD9-81ED-4DB2-BD59-A6C34878D82A}">
                    <a16:rowId xmlns:a16="http://schemas.microsoft.com/office/drawing/2014/main" val="280797426"/>
                  </a:ext>
                </a:extLst>
              </a:tr>
              <a:tr h="370840">
                <a:tc>
                  <a:txBody>
                    <a:bodyPr/>
                    <a:lstStyle/>
                    <a:p>
                      <a:r>
                        <a:rPr lang="en-GB" sz="1400" dirty="0"/>
                        <a:t>Development</a:t>
                      </a:r>
                    </a:p>
                  </a:txBody>
                  <a:tcPr/>
                </a:tc>
                <a:tc>
                  <a:txBody>
                    <a:bodyPr/>
                    <a:lstStyle/>
                    <a:p>
                      <a:r>
                        <a:rPr lang="en-GB" sz="1400" dirty="0"/>
                        <a:t>10-12 weeks</a:t>
                      </a:r>
                    </a:p>
                  </a:txBody>
                  <a:tcPr/>
                </a:tc>
                <a:tc>
                  <a:txBody>
                    <a:bodyPr/>
                    <a:lstStyle/>
                    <a:p>
                      <a:r>
                        <a:rPr lang="en-GB" sz="1400" dirty="0"/>
                        <a:t>£120,000</a:t>
                      </a:r>
                    </a:p>
                  </a:txBody>
                  <a:tcPr/>
                </a:tc>
                <a:extLst>
                  <a:ext uri="{0D108BD9-81ED-4DB2-BD59-A6C34878D82A}">
                    <a16:rowId xmlns:a16="http://schemas.microsoft.com/office/drawing/2014/main" val="1846732806"/>
                  </a:ext>
                </a:extLst>
              </a:tr>
              <a:tr h="370840">
                <a:tc>
                  <a:txBody>
                    <a:bodyPr/>
                    <a:lstStyle/>
                    <a:p>
                      <a:r>
                        <a:rPr lang="en-GB" sz="1400" dirty="0"/>
                        <a:t>Testing and QA</a:t>
                      </a:r>
                    </a:p>
                  </a:txBody>
                  <a:tcPr/>
                </a:tc>
                <a:tc>
                  <a:txBody>
                    <a:bodyPr/>
                    <a:lstStyle/>
                    <a:p>
                      <a:r>
                        <a:rPr lang="en-GB" sz="1400" dirty="0"/>
                        <a:t>4-6 weeks</a:t>
                      </a:r>
                    </a:p>
                  </a:txBody>
                  <a:tcPr/>
                </a:tc>
                <a:tc>
                  <a:txBody>
                    <a:bodyPr/>
                    <a:lstStyle/>
                    <a:p>
                      <a:r>
                        <a:rPr lang="en-GB" sz="1400" dirty="0"/>
                        <a:t>£30,000</a:t>
                      </a:r>
                    </a:p>
                  </a:txBody>
                  <a:tcPr/>
                </a:tc>
                <a:extLst>
                  <a:ext uri="{0D108BD9-81ED-4DB2-BD59-A6C34878D82A}">
                    <a16:rowId xmlns:a16="http://schemas.microsoft.com/office/drawing/2014/main" val="422081075"/>
                  </a:ext>
                </a:extLst>
              </a:tr>
              <a:tr h="370840">
                <a:tc>
                  <a:txBody>
                    <a:bodyPr/>
                    <a:lstStyle/>
                    <a:p>
                      <a:r>
                        <a:rPr lang="en-GB" sz="1400" dirty="0"/>
                        <a:t>Deployment and Training</a:t>
                      </a:r>
                    </a:p>
                  </a:txBody>
                  <a:tcPr/>
                </a:tc>
                <a:tc>
                  <a:txBody>
                    <a:bodyPr/>
                    <a:lstStyle/>
                    <a:p>
                      <a:r>
                        <a:rPr lang="en-GB" sz="1400" dirty="0"/>
                        <a:t>2-4 weeks</a:t>
                      </a:r>
                    </a:p>
                  </a:txBody>
                  <a:tcPr/>
                </a:tc>
                <a:tc>
                  <a:txBody>
                    <a:bodyPr/>
                    <a:lstStyle/>
                    <a:p>
                      <a:r>
                        <a:rPr lang="en-GB" sz="1400" dirty="0"/>
                        <a:t>££25,000</a:t>
                      </a:r>
                    </a:p>
                  </a:txBody>
                  <a:tcPr/>
                </a:tc>
                <a:extLst>
                  <a:ext uri="{0D108BD9-81ED-4DB2-BD59-A6C34878D82A}">
                    <a16:rowId xmlns:a16="http://schemas.microsoft.com/office/drawing/2014/main" val="1889765557"/>
                  </a:ext>
                </a:extLst>
              </a:tr>
              <a:tr h="370840">
                <a:tc>
                  <a:txBody>
                    <a:bodyPr/>
                    <a:lstStyle/>
                    <a:p>
                      <a:r>
                        <a:rPr lang="en-GB" sz="1400" dirty="0"/>
                        <a:t>Post-launch Support</a:t>
                      </a:r>
                    </a:p>
                  </a:txBody>
                  <a:tcPr/>
                </a:tc>
                <a:tc>
                  <a:txBody>
                    <a:bodyPr/>
                    <a:lstStyle/>
                    <a:p>
                      <a:r>
                        <a:rPr lang="en-GB" sz="1400" dirty="0"/>
                        <a:t>Ongoing</a:t>
                      </a:r>
                    </a:p>
                  </a:txBody>
                  <a:tcPr/>
                </a:tc>
                <a:tc>
                  <a:txBody>
                    <a:bodyPr/>
                    <a:lstStyle/>
                    <a:p>
                      <a:r>
                        <a:rPr lang="en-GB" sz="1400" dirty="0"/>
                        <a:t>£15,000 (first 3 months)</a:t>
                      </a:r>
                    </a:p>
                  </a:txBody>
                  <a:tcPr/>
                </a:tc>
                <a:extLst>
                  <a:ext uri="{0D108BD9-81ED-4DB2-BD59-A6C34878D82A}">
                    <a16:rowId xmlns:a16="http://schemas.microsoft.com/office/drawing/2014/main" val="1683237903"/>
                  </a:ext>
                </a:extLst>
              </a:tr>
            </a:tbl>
          </a:graphicData>
        </a:graphic>
      </p:graphicFrame>
      <p:sp>
        <p:nvSpPr>
          <p:cNvPr id="8" name="TextBox 7">
            <a:extLst>
              <a:ext uri="{FF2B5EF4-FFF2-40B4-BE49-F238E27FC236}">
                <a16:creationId xmlns:a16="http://schemas.microsoft.com/office/drawing/2014/main" id="{4607687E-D3E0-D152-ED4B-8134FBAD2799}"/>
              </a:ext>
            </a:extLst>
          </p:cNvPr>
          <p:cNvSpPr txBox="1"/>
          <p:nvPr/>
        </p:nvSpPr>
        <p:spPr>
          <a:xfrm>
            <a:off x="680321" y="5551430"/>
            <a:ext cx="3785614" cy="369332"/>
          </a:xfrm>
          <a:prstGeom prst="rect">
            <a:avLst/>
          </a:prstGeom>
          <a:noFill/>
        </p:spPr>
        <p:txBody>
          <a:bodyPr wrap="square" rtlCol="0">
            <a:spAutoFit/>
          </a:bodyPr>
          <a:lstStyle/>
          <a:p>
            <a:r>
              <a:rPr lang="en-GB" b="1" dirty="0">
                <a:solidFill>
                  <a:schemeClr val="bg1"/>
                </a:solidFill>
              </a:rPr>
              <a:t>Total Estimated Cost: £240,000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80D0-87D3-DC30-47AB-E082969A050C}"/>
              </a:ext>
            </a:extLst>
          </p:cNvPr>
          <p:cNvSpPr>
            <a:spLocks noGrp="1"/>
          </p:cNvSpPr>
          <p:nvPr>
            <p:ph type="title"/>
          </p:nvPr>
        </p:nvSpPr>
        <p:spPr/>
        <p:txBody>
          <a:bodyPr/>
          <a:lstStyle/>
          <a:p>
            <a:r>
              <a:rPr lang="en-GB" dirty="0"/>
              <a:t>FINANCIAL PROJECTION - CONTINUED</a:t>
            </a:r>
          </a:p>
        </p:txBody>
      </p:sp>
      <p:sp>
        <p:nvSpPr>
          <p:cNvPr id="3" name="Date Placeholder 2">
            <a:extLst>
              <a:ext uri="{FF2B5EF4-FFF2-40B4-BE49-F238E27FC236}">
                <a16:creationId xmlns:a16="http://schemas.microsoft.com/office/drawing/2014/main" id="{AC49123E-83D7-968B-DE01-FE3BAC8F9E1D}"/>
              </a:ext>
            </a:extLst>
          </p:cNvPr>
          <p:cNvSpPr>
            <a:spLocks noGrp="1"/>
          </p:cNvSpPr>
          <p:nvPr>
            <p:ph type="dt" sz="half" idx="10"/>
          </p:nvPr>
        </p:nvSpPr>
        <p:spPr/>
        <p:txBody>
          <a:bodyPr/>
          <a:lstStyle/>
          <a:p>
            <a:r>
              <a:rPr lang="en-US" dirty="0"/>
              <a:t>15/09/2024</a:t>
            </a:r>
          </a:p>
        </p:txBody>
      </p:sp>
      <p:sp>
        <p:nvSpPr>
          <p:cNvPr id="4" name="Footer Placeholder 3">
            <a:extLst>
              <a:ext uri="{FF2B5EF4-FFF2-40B4-BE49-F238E27FC236}">
                <a16:creationId xmlns:a16="http://schemas.microsoft.com/office/drawing/2014/main" id="{B21D0492-1594-2566-D302-DB57C57C5341}"/>
              </a:ext>
            </a:extLst>
          </p:cNvPr>
          <p:cNvSpPr>
            <a:spLocks noGrp="1"/>
          </p:cNvSpPr>
          <p:nvPr>
            <p:ph type="ftr" sz="quarter" idx="11"/>
          </p:nvPr>
        </p:nvSpPr>
        <p:spPr/>
        <p:txBody>
          <a:bodyPr/>
          <a:lstStyle/>
          <a:p>
            <a:r>
              <a:rPr lang="en-CA" dirty="0"/>
              <a:t>BUSINESS BUILDERS</a:t>
            </a:r>
            <a:endParaRPr lang="en-US" dirty="0"/>
          </a:p>
        </p:txBody>
      </p:sp>
      <p:sp>
        <p:nvSpPr>
          <p:cNvPr id="5" name="Slide Number Placeholder 4">
            <a:extLst>
              <a:ext uri="{FF2B5EF4-FFF2-40B4-BE49-F238E27FC236}">
                <a16:creationId xmlns:a16="http://schemas.microsoft.com/office/drawing/2014/main" id="{86F5B8FF-D1D3-CEBF-EF10-476D4125AA6E}"/>
              </a:ext>
            </a:extLst>
          </p:cNvPr>
          <p:cNvSpPr>
            <a:spLocks noGrp="1"/>
          </p:cNvSpPr>
          <p:nvPr>
            <p:ph type="sldNum" sz="quarter" idx="12"/>
          </p:nvPr>
        </p:nvSpPr>
        <p:spPr/>
        <p:txBody>
          <a:bodyPr/>
          <a:lstStyle/>
          <a:p>
            <a:fld id="{4F6357DA-28E9-40D3-918C-4D14E8263D81}" type="slidenum">
              <a:rPr lang="en-US" smtClean="0"/>
              <a:pPr/>
              <a:t>11</a:t>
            </a:fld>
            <a:endParaRPr lang="en-US" dirty="0"/>
          </a:p>
        </p:txBody>
      </p:sp>
      <p:sp>
        <p:nvSpPr>
          <p:cNvPr id="6" name="TextBox 5">
            <a:extLst>
              <a:ext uri="{FF2B5EF4-FFF2-40B4-BE49-F238E27FC236}">
                <a16:creationId xmlns:a16="http://schemas.microsoft.com/office/drawing/2014/main" id="{41A68206-E98A-37F2-BDA3-763267AC6E23}"/>
              </a:ext>
            </a:extLst>
          </p:cNvPr>
          <p:cNvSpPr txBox="1"/>
          <p:nvPr/>
        </p:nvSpPr>
        <p:spPr>
          <a:xfrm>
            <a:off x="339213" y="2359742"/>
            <a:ext cx="8937522" cy="4308872"/>
          </a:xfrm>
          <a:prstGeom prst="rect">
            <a:avLst/>
          </a:prstGeom>
          <a:noFill/>
        </p:spPr>
        <p:txBody>
          <a:bodyPr wrap="square" rtlCol="0">
            <a:spAutoFit/>
          </a:bodyPr>
          <a:lstStyle/>
          <a:p>
            <a:endParaRPr lang="en-GB" sz="2000" dirty="0"/>
          </a:p>
          <a:p>
            <a:r>
              <a:rPr lang="en-GB" sz="2000" dirty="0"/>
              <a:t>Projected Annual Benefits</a:t>
            </a:r>
          </a:p>
          <a:p>
            <a:pPr marL="342900" indent="-342900">
              <a:buAutoNum type="arabicPeriod"/>
            </a:pPr>
            <a:endParaRPr lang="en-GB" dirty="0">
              <a:solidFill>
                <a:schemeClr val="bg1"/>
              </a:solidFill>
            </a:endParaRPr>
          </a:p>
          <a:p>
            <a:r>
              <a:rPr lang="en-GB" dirty="0">
                <a:solidFill>
                  <a:schemeClr val="bg1"/>
                </a:solidFill>
              </a:rPr>
              <a:t>| Benefit Category                           | Estimated Savings    |</a:t>
            </a:r>
          </a:p>
          <a:p>
            <a:r>
              <a:rPr lang="en-GB" dirty="0">
                <a:solidFill>
                  <a:schemeClr val="bg1"/>
                </a:solidFill>
              </a:rPr>
              <a:t>|-------------------------------------------|--------------------------|</a:t>
            </a:r>
          </a:p>
          <a:p>
            <a:r>
              <a:rPr lang="en-GB" dirty="0">
                <a:solidFill>
                  <a:schemeClr val="bg1"/>
                </a:solidFill>
              </a:rPr>
              <a:t>| Food Waste Reduction                   | £30,000 - £45,000    |</a:t>
            </a:r>
          </a:p>
          <a:p>
            <a:r>
              <a:rPr lang="en-GB" dirty="0">
                <a:solidFill>
                  <a:schemeClr val="bg1"/>
                </a:solidFill>
              </a:rPr>
              <a:t>| Staff Productivity Improvement     | £60,000 - £90,000    |</a:t>
            </a:r>
          </a:p>
          <a:p>
            <a:r>
              <a:rPr lang="en-GB" dirty="0">
                <a:solidFill>
                  <a:schemeClr val="bg1"/>
                </a:solidFill>
              </a:rPr>
              <a:t>| Employee Turnover Reduction        | £15,000 - £30,000    |</a:t>
            </a:r>
          </a:p>
          <a:p>
            <a:r>
              <a:rPr lang="en-GB" u="sng" dirty="0">
                <a:solidFill>
                  <a:schemeClr val="bg1"/>
                </a:solidFill>
              </a:rPr>
              <a:t>| Time Savings for Employees           | £120,000 - £180,000 </a:t>
            </a:r>
            <a:r>
              <a:rPr lang="en-GB" dirty="0">
                <a:solidFill>
                  <a:schemeClr val="bg1"/>
                </a:solidFill>
              </a:rPr>
              <a:t>|</a:t>
            </a:r>
          </a:p>
          <a:p>
            <a:r>
              <a:rPr lang="en-GB" dirty="0">
                <a:solidFill>
                  <a:schemeClr val="bg1"/>
                </a:solidFill>
              </a:rPr>
              <a:t>| </a:t>
            </a:r>
            <a:r>
              <a:rPr lang="en-GB" b="1" i="1" u="sng" dirty="0">
                <a:solidFill>
                  <a:schemeClr val="bg1"/>
                </a:solidFill>
              </a:rPr>
              <a:t>Total Projected Annual Benefits  | £225,000 - £345,000</a:t>
            </a:r>
            <a:r>
              <a:rPr lang="en-GB" dirty="0">
                <a:solidFill>
                  <a:schemeClr val="bg1"/>
                </a:solidFill>
              </a:rPr>
              <a: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972120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AA52B-0C8E-D8D1-7353-623A3625C67B}"/>
              </a:ext>
            </a:extLst>
          </p:cNvPr>
          <p:cNvSpPr>
            <a:spLocks noGrp="1"/>
          </p:cNvSpPr>
          <p:nvPr>
            <p:ph type="title"/>
          </p:nvPr>
        </p:nvSpPr>
        <p:spPr/>
        <p:txBody>
          <a:bodyPr/>
          <a:lstStyle/>
          <a:p>
            <a:r>
              <a:rPr lang="en-GB" dirty="0"/>
              <a:t>FINANCIAL PROJECTION – CON’TD</a:t>
            </a:r>
          </a:p>
        </p:txBody>
      </p:sp>
      <p:sp>
        <p:nvSpPr>
          <p:cNvPr id="3" name="Date Placeholder 2">
            <a:extLst>
              <a:ext uri="{FF2B5EF4-FFF2-40B4-BE49-F238E27FC236}">
                <a16:creationId xmlns:a16="http://schemas.microsoft.com/office/drawing/2014/main" id="{243C1CE8-5FD9-8F02-21AA-33946620D600}"/>
              </a:ext>
            </a:extLst>
          </p:cNvPr>
          <p:cNvSpPr>
            <a:spLocks noGrp="1"/>
          </p:cNvSpPr>
          <p:nvPr>
            <p:ph type="dt" sz="half" idx="10"/>
          </p:nvPr>
        </p:nvSpPr>
        <p:spPr/>
        <p:txBody>
          <a:bodyPr/>
          <a:lstStyle/>
          <a:p>
            <a:r>
              <a:rPr lang="en-US" dirty="0"/>
              <a:t>15/09/2024</a:t>
            </a:r>
          </a:p>
        </p:txBody>
      </p:sp>
      <p:sp>
        <p:nvSpPr>
          <p:cNvPr id="4" name="Footer Placeholder 3">
            <a:extLst>
              <a:ext uri="{FF2B5EF4-FFF2-40B4-BE49-F238E27FC236}">
                <a16:creationId xmlns:a16="http://schemas.microsoft.com/office/drawing/2014/main" id="{BE903E9D-4B77-3383-DE67-A46DB77FAE0A}"/>
              </a:ext>
            </a:extLst>
          </p:cNvPr>
          <p:cNvSpPr>
            <a:spLocks noGrp="1"/>
          </p:cNvSpPr>
          <p:nvPr>
            <p:ph type="ftr" sz="quarter" idx="11"/>
          </p:nvPr>
        </p:nvSpPr>
        <p:spPr/>
        <p:txBody>
          <a:bodyPr/>
          <a:lstStyle/>
          <a:p>
            <a:r>
              <a:rPr lang="en-CA" dirty="0"/>
              <a:t>BUSINESS BUILDERS</a:t>
            </a:r>
            <a:endParaRPr lang="en-US" dirty="0"/>
          </a:p>
        </p:txBody>
      </p:sp>
      <p:sp>
        <p:nvSpPr>
          <p:cNvPr id="5" name="Slide Number Placeholder 4">
            <a:extLst>
              <a:ext uri="{FF2B5EF4-FFF2-40B4-BE49-F238E27FC236}">
                <a16:creationId xmlns:a16="http://schemas.microsoft.com/office/drawing/2014/main" id="{4A6E307E-93EB-D772-69DD-AA26C291030C}"/>
              </a:ext>
            </a:extLst>
          </p:cNvPr>
          <p:cNvSpPr>
            <a:spLocks noGrp="1"/>
          </p:cNvSpPr>
          <p:nvPr>
            <p:ph type="sldNum" sz="quarter" idx="12"/>
          </p:nvPr>
        </p:nvSpPr>
        <p:spPr/>
        <p:txBody>
          <a:bodyPr/>
          <a:lstStyle/>
          <a:p>
            <a:fld id="{4F6357DA-28E9-40D3-918C-4D14E8263D81}" type="slidenum">
              <a:rPr lang="en-US" smtClean="0"/>
              <a:pPr/>
              <a:t>12</a:t>
            </a:fld>
            <a:endParaRPr lang="en-US" dirty="0"/>
          </a:p>
        </p:txBody>
      </p:sp>
      <p:graphicFrame>
        <p:nvGraphicFramePr>
          <p:cNvPr id="6" name="Table 5">
            <a:extLst>
              <a:ext uri="{FF2B5EF4-FFF2-40B4-BE49-F238E27FC236}">
                <a16:creationId xmlns:a16="http://schemas.microsoft.com/office/drawing/2014/main" id="{CBBD49AF-31EF-E2DC-9038-2087ED48E806}"/>
              </a:ext>
            </a:extLst>
          </p:cNvPr>
          <p:cNvGraphicFramePr>
            <a:graphicFrameLocks noGrp="1"/>
          </p:cNvGraphicFramePr>
          <p:nvPr>
            <p:extLst>
              <p:ext uri="{D42A27DB-BD31-4B8C-83A1-F6EECF244321}">
                <p14:modId xmlns:p14="http://schemas.microsoft.com/office/powerpoint/2010/main" val="2284787149"/>
              </p:ext>
            </p:extLst>
          </p:nvPr>
        </p:nvGraphicFramePr>
        <p:xfrm>
          <a:off x="940619" y="277265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39156774"/>
                    </a:ext>
                  </a:extLst>
                </a:gridCol>
                <a:gridCol w="2032000">
                  <a:extLst>
                    <a:ext uri="{9D8B030D-6E8A-4147-A177-3AD203B41FA5}">
                      <a16:colId xmlns:a16="http://schemas.microsoft.com/office/drawing/2014/main" val="1374569704"/>
                    </a:ext>
                  </a:extLst>
                </a:gridCol>
                <a:gridCol w="2032000">
                  <a:extLst>
                    <a:ext uri="{9D8B030D-6E8A-4147-A177-3AD203B41FA5}">
                      <a16:colId xmlns:a16="http://schemas.microsoft.com/office/drawing/2014/main" val="1934563956"/>
                    </a:ext>
                  </a:extLst>
                </a:gridCol>
                <a:gridCol w="2032000">
                  <a:extLst>
                    <a:ext uri="{9D8B030D-6E8A-4147-A177-3AD203B41FA5}">
                      <a16:colId xmlns:a16="http://schemas.microsoft.com/office/drawing/2014/main" val="2335999558"/>
                    </a:ext>
                  </a:extLst>
                </a:gridCol>
              </a:tblGrid>
              <a:tr h="370840">
                <a:tc>
                  <a:txBody>
                    <a:bodyPr/>
                    <a:lstStyle/>
                    <a:p>
                      <a:r>
                        <a:rPr lang="en-GB" dirty="0">
                          <a:solidFill>
                            <a:schemeClr val="bg1"/>
                          </a:solidFill>
                        </a:rPr>
                        <a:t>Year</a:t>
                      </a:r>
                    </a:p>
                  </a:txBody>
                  <a:tcPr/>
                </a:tc>
                <a:tc>
                  <a:txBody>
                    <a:bodyPr/>
                    <a:lstStyle/>
                    <a:p>
                      <a:r>
                        <a:rPr lang="en-GB" dirty="0">
                          <a:solidFill>
                            <a:schemeClr val="bg1"/>
                          </a:solidFill>
                        </a:rPr>
                        <a:t>Cost (£)</a:t>
                      </a:r>
                    </a:p>
                  </a:txBody>
                  <a:tcPr/>
                </a:tc>
                <a:tc>
                  <a:txBody>
                    <a:bodyPr/>
                    <a:lstStyle/>
                    <a:p>
                      <a:r>
                        <a:rPr lang="en-GB" dirty="0">
                          <a:solidFill>
                            <a:schemeClr val="bg1"/>
                          </a:solidFill>
                        </a:rPr>
                        <a:t>Benefits (£)</a:t>
                      </a:r>
                    </a:p>
                  </a:txBody>
                  <a:tcPr/>
                </a:tc>
                <a:tc>
                  <a:txBody>
                    <a:bodyPr/>
                    <a:lstStyle/>
                    <a:p>
                      <a:r>
                        <a:rPr lang="en-GB" dirty="0">
                          <a:solidFill>
                            <a:schemeClr val="bg1"/>
                          </a:solidFill>
                        </a:rPr>
                        <a:t>Net (£)</a:t>
                      </a:r>
                    </a:p>
                  </a:txBody>
                  <a:tcPr/>
                </a:tc>
                <a:extLst>
                  <a:ext uri="{0D108BD9-81ED-4DB2-BD59-A6C34878D82A}">
                    <a16:rowId xmlns:a16="http://schemas.microsoft.com/office/drawing/2014/main" val="1787029334"/>
                  </a:ext>
                </a:extLst>
              </a:tr>
              <a:tr h="370840">
                <a:tc>
                  <a:txBody>
                    <a:bodyPr/>
                    <a:lstStyle/>
                    <a:p>
                      <a:r>
                        <a:rPr lang="en-GB" dirty="0"/>
                        <a:t>Year 1</a:t>
                      </a:r>
                    </a:p>
                  </a:txBody>
                  <a:tcPr/>
                </a:tc>
                <a:tc>
                  <a:txBody>
                    <a:bodyPr/>
                    <a:lstStyle/>
                    <a:p>
                      <a:r>
                        <a:rPr lang="en-GB" dirty="0"/>
                        <a:t>240,000</a:t>
                      </a:r>
                    </a:p>
                  </a:txBody>
                  <a:tcPr/>
                </a:tc>
                <a:tc>
                  <a:txBody>
                    <a:bodyPr/>
                    <a:lstStyle/>
                    <a:p>
                      <a:r>
                        <a:rPr lang="en-GB" dirty="0"/>
                        <a:t>90,000</a:t>
                      </a:r>
                    </a:p>
                  </a:txBody>
                  <a:tcPr/>
                </a:tc>
                <a:tc>
                  <a:txBody>
                    <a:bodyPr/>
                    <a:lstStyle/>
                    <a:p>
                      <a:r>
                        <a:rPr lang="en-GB" dirty="0"/>
                        <a:t>-150,000</a:t>
                      </a:r>
                    </a:p>
                  </a:txBody>
                  <a:tcPr/>
                </a:tc>
                <a:extLst>
                  <a:ext uri="{0D108BD9-81ED-4DB2-BD59-A6C34878D82A}">
                    <a16:rowId xmlns:a16="http://schemas.microsoft.com/office/drawing/2014/main" val="3368111523"/>
                  </a:ext>
                </a:extLst>
              </a:tr>
              <a:tr h="370840">
                <a:tc>
                  <a:txBody>
                    <a:bodyPr/>
                    <a:lstStyle/>
                    <a:p>
                      <a:r>
                        <a:rPr lang="en-GB" dirty="0"/>
                        <a:t>Year 2</a:t>
                      </a:r>
                    </a:p>
                  </a:txBody>
                  <a:tcPr/>
                </a:tc>
                <a:tc>
                  <a:txBody>
                    <a:bodyPr/>
                    <a:lstStyle/>
                    <a:p>
                      <a:r>
                        <a:rPr lang="en-GB" dirty="0"/>
                        <a:t>30, 000</a:t>
                      </a:r>
                    </a:p>
                  </a:txBody>
                  <a:tcPr/>
                </a:tc>
                <a:tc>
                  <a:txBody>
                    <a:bodyPr/>
                    <a:lstStyle/>
                    <a:p>
                      <a:r>
                        <a:rPr lang="en-GB" dirty="0"/>
                        <a:t>270,000</a:t>
                      </a:r>
                    </a:p>
                  </a:txBody>
                  <a:tcPr/>
                </a:tc>
                <a:tc>
                  <a:txBody>
                    <a:bodyPr/>
                    <a:lstStyle/>
                    <a:p>
                      <a:r>
                        <a:rPr lang="en-GB" dirty="0"/>
                        <a:t>240,000</a:t>
                      </a:r>
                    </a:p>
                  </a:txBody>
                  <a:tcPr/>
                </a:tc>
                <a:extLst>
                  <a:ext uri="{0D108BD9-81ED-4DB2-BD59-A6C34878D82A}">
                    <a16:rowId xmlns:a16="http://schemas.microsoft.com/office/drawing/2014/main" val="784030619"/>
                  </a:ext>
                </a:extLst>
              </a:tr>
              <a:tr h="370840">
                <a:tc>
                  <a:txBody>
                    <a:bodyPr/>
                    <a:lstStyle/>
                    <a:p>
                      <a:r>
                        <a:rPr lang="en-GB" dirty="0"/>
                        <a:t>Year 3</a:t>
                      </a:r>
                    </a:p>
                  </a:txBody>
                  <a:tcPr/>
                </a:tc>
                <a:tc>
                  <a:txBody>
                    <a:bodyPr/>
                    <a:lstStyle/>
                    <a:p>
                      <a:r>
                        <a:rPr lang="en-GB" dirty="0"/>
                        <a:t>30,000</a:t>
                      </a:r>
                    </a:p>
                  </a:txBody>
                  <a:tcPr/>
                </a:tc>
                <a:tc>
                  <a:txBody>
                    <a:bodyPr/>
                    <a:lstStyle/>
                    <a:p>
                      <a:r>
                        <a:rPr lang="en-GB" dirty="0"/>
                        <a:t>330,000</a:t>
                      </a:r>
                    </a:p>
                  </a:txBody>
                  <a:tcPr/>
                </a:tc>
                <a:tc>
                  <a:txBody>
                    <a:bodyPr/>
                    <a:lstStyle/>
                    <a:p>
                      <a:r>
                        <a:rPr lang="en-GB" dirty="0"/>
                        <a:t>300,000</a:t>
                      </a:r>
                    </a:p>
                  </a:txBody>
                  <a:tcPr/>
                </a:tc>
                <a:extLst>
                  <a:ext uri="{0D108BD9-81ED-4DB2-BD59-A6C34878D82A}">
                    <a16:rowId xmlns:a16="http://schemas.microsoft.com/office/drawing/2014/main" val="3656338996"/>
                  </a:ext>
                </a:extLst>
              </a:tr>
            </a:tbl>
          </a:graphicData>
        </a:graphic>
      </p:graphicFrame>
      <p:sp>
        <p:nvSpPr>
          <p:cNvPr id="7" name="TextBox 6">
            <a:extLst>
              <a:ext uri="{FF2B5EF4-FFF2-40B4-BE49-F238E27FC236}">
                <a16:creationId xmlns:a16="http://schemas.microsoft.com/office/drawing/2014/main" id="{650EB2E0-8878-C77A-E193-7321FB7F69EE}"/>
              </a:ext>
            </a:extLst>
          </p:cNvPr>
          <p:cNvSpPr txBox="1"/>
          <p:nvPr/>
        </p:nvSpPr>
        <p:spPr>
          <a:xfrm>
            <a:off x="940619" y="4513006"/>
            <a:ext cx="5155381" cy="923330"/>
          </a:xfrm>
          <a:prstGeom prst="rect">
            <a:avLst/>
          </a:prstGeom>
          <a:noFill/>
        </p:spPr>
        <p:txBody>
          <a:bodyPr wrap="square" rtlCol="0">
            <a:spAutoFit/>
          </a:bodyPr>
          <a:lstStyle/>
          <a:p>
            <a:r>
              <a:rPr lang="en-GB" dirty="0">
                <a:solidFill>
                  <a:schemeClr val="bg1"/>
                </a:solidFill>
              </a:rPr>
              <a:t>Cumulative 3-Year Net Benefits: £390,000</a:t>
            </a:r>
          </a:p>
          <a:p>
            <a:endParaRPr lang="en-GB" dirty="0">
              <a:solidFill>
                <a:schemeClr val="bg1"/>
              </a:solidFill>
            </a:endParaRPr>
          </a:p>
          <a:p>
            <a:r>
              <a:rPr lang="en-GB" dirty="0">
                <a:solidFill>
                  <a:schemeClr val="bg1"/>
                </a:solidFill>
              </a:rPr>
              <a:t>Break – even Point: Approximately 20 months</a:t>
            </a:r>
          </a:p>
        </p:txBody>
      </p:sp>
      <p:sp>
        <p:nvSpPr>
          <p:cNvPr id="8" name="TextBox 7">
            <a:extLst>
              <a:ext uri="{FF2B5EF4-FFF2-40B4-BE49-F238E27FC236}">
                <a16:creationId xmlns:a16="http://schemas.microsoft.com/office/drawing/2014/main" id="{0D910D29-B9B6-F584-B348-F052A30F4DFB}"/>
              </a:ext>
            </a:extLst>
          </p:cNvPr>
          <p:cNvSpPr txBox="1"/>
          <p:nvPr/>
        </p:nvSpPr>
        <p:spPr>
          <a:xfrm>
            <a:off x="940619" y="2113694"/>
            <a:ext cx="6610362" cy="461665"/>
          </a:xfrm>
          <a:prstGeom prst="rect">
            <a:avLst/>
          </a:prstGeom>
          <a:noFill/>
        </p:spPr>
        <p:txBody>
          <a:bodyPr wrap="square" rtlCol="0">
            <a:spAutoFit/>
          </a:bodyPr>
          <a:lstStyle/>
          <a:p>
            <a:r>
              <a:rPr lang="en-GB" sz="2400" b="1" dirty="0">
                <a:solidFill>
                  <a:schemeClr val="bg1"/>
                </a:solidFill>
              </a:rPr>
              <a:t>3 Year Financial Projection </a:t>
            </a:r>
          </a:p>
        </p:txBody>
      </p:sp>
    </p:spTree>
    <p:extLst>
      <p:ext uri="{BB962C8B-B14F-4D97-AF65-F5344CB8AC3E}">
        <p14:creationId xmlns:p14="http://schemas.microsoft.com/office/powerpoint/2010/main" val="953750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KEY STAKEHOLDERS</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CA" sz="1400" dirty="0"/>
              <a:t>BUSINESS BUILDERS</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13</a:t>
            </a:fld>
            <a:endParaRPr lang="en-US" dirty="0"/>
          </a:p>
        </p:txBody>
      </p:sp>
      <p:sp>
        <p:nvSpPr>
          <p:cNvPr id="12" name="TextBox 11"/>
          <p:cNvSpPr txBox="1"/>
          <p:nvPr/>
        </p:nvSpPr>
        <p:spPr>
          <a:xfrm>
            <a:off x="666750" y="2243136"/>
            <a:ext cx="11201400" cy="3139321"/>
          </a:xfrm>
          <a:prstGeom prst="rect">
            <a:avLst/>
          </a:prstGeom>
          <a:noFill/>
        </p:spPr>
        <p:txBody>
          <a:bodyPr wrap="square" rtlCol="0">
            <a:spAutoFit/>
          </a:bodyPr>
          <a:lstStyle/>
          <a:p>
            <a:r>
              <a:rPr lang="en-US" dirty="0">
                <a:solidFill>
                  <a:schemeClr val="bg1"/>
                </a:solidFill>
                <a:latin typeface="Bookman Old Style" pitchFamily="18" charset="0"/>
              </a:rPr>
              <a:t>                         Project Sponsor</a:t>
            </a:r>
          </a:p>
          <a:p>
            <a:r>
              <a:rPr lang="en-US" dirty="0">
                <a:solidFill>
                  <a:schemeClr val="bg1"/>
                </a:solidFill>
                <a:latin typeface="Bookman Old Style" pitchFamily="18" charset="0"/>
              </a:rPr>
              <a:t>                                   |</a:t>
            </a:r>
          </a:p>
          <a:p>
            <a:r>
              <a:rPr lang="en-US" dirty="0">
                <a:solidFill>
                  <a:schemeClr val="bg1"/>
                </a:solidFill>
                <a:latin typeface="Bookman Old Style" pitchFamily="18" charset="0"/>
              </a:rPr>
              <a:t>                          Project Manager</a:t>
            </a:r>
          </a:p>
          <a:p>
            <a:r>
              <a:rPr lang="en-US" dirty="0">
                <a:solidFill>
                  <a:schemeClr val="bg1"/>
                </a:solidFill>
                <a:latin typeface="Bookman Old Style" pitchFamily="18" charset="0"/>
              </a:rPr>
              <a:t>                                   |</a:t>
            </a:r>
          </a:p>
          <a:p>
            <a:r>
              <a:rPr lang="en-US" dirty="0">
                <a:solidFill>
                  <a:schemeClr val="bg1"/>
                </a:solidFill>
                <a:latin typeface="Bookman Old Style" pitchFamily="18" charset="0"/>
              </a:rPr>
              <a:t>        ---------------------------------------------------------------------------------------    </a:t>
            </a:r>
          </a:p>
          <a:p>
            <a:r>
              <a:rPr lang="en-US" dirty="0">
                <a:solidFill>
                  <a:schemeClr val="bg1"/>
                </a:solidFill>
                <a:latin typeface="Bookman Old Style" pitchFamily="18" charset="0"/>
              </a:rPr>
              <a:t>       |                                   |                |                     |                             |</a:t>
            </a:r>
          </a:p>
          <a:p>
            <a:r>
              <a:rPr lang="en-US" dirty="0">
                <a:solidFill>
                  <a:schemeClr val="bg1"/>
                </a:solidFill>
                <a:latin typeface="Bookman Old Style" pitchFamily="18" charset="0"/>
              </a:rPr>
              <a:t>Business Analyst   UI/UX Designer   IT Department   Finance Dept.   HR Department</a:t>
            </a:r>
          </a:p>
          <a:p>
            <a:r>
              <a:rPr lang="en-US" dirty="0">
                <a:solidFill>
                  <a:schemeClr val="bg1"/>
                </a:solidFill>
                <a:latin typeface="Bookman Old Style" pitchFamily="18" charset="0"/>
              </a:rPr>
              <a:t>                                                                                                                  |</a:t>
            </a:r>
          </a:p>
          <a:p>
            <a:r>
              <a:rPr lang="en-US" dirty="0">
                <a:solidFill>
                  <a:schemeClr val="bg1"/>
                </a:solidFill>
                <a:latin typeface="Bookman Old Style" pitchFamily="18" charset="0"/>
              </a:rPr>
              <a:t>                                                                                                 ------------------------------</a:t>
            </a:r>
          </a:p>
          <a:p>
            <a:r>
              <a:rPr lang="en-US" dirty="0">
                <a:solidFill>
                  <a:schemeClr val="bg1"/>
                </a:solidFill>
                <a:latin typeface="Bookman Old Style" pitchFamily="18" charset="0"/>
              </a:rPr>
              <a:t>                                                                                                |                                    |</a:t>
            </a:r>
          </a:p>
          <a:p>
            <a:r>
              <a:rPr lang="en-US" dirty="0">
                <a:solidFill>
                  <a:schemeClr val="bg1"/>
                </a:solidFill>
                <a:latin typeface="Bookman Old Style" pitchFamily="18" charset="0"/>
              </a:rPr>
              <a:t>                                                                                Canteen Manager     Employee Representative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4800" dirty="0"/>
              <a:t>EXPLANATION TO SLIDE 13</a:t>
            </a:r>
            <a:endParaRPr lang="en-US" sz="4800" dirty="0"/>
          </a:p>
        </p:txBody>
      </p:sp>
      <p:sp>
        <p:nvSpPr>
          <p:cNvPr id="3" name="Content Placeholder 2"/>
          <p:cNvSpPr>
            <a:spLocks noGrp="1"/>
          </p:cNvSpPr>
          <p:nvPr>
            <p:ph idx="1"/>
          </p:nvPr>
        </p:nvSpPr>
        <p:spPr>
          <a:xfrm>
            <a:off x="680321" y="1996966"/>
            <a:ext cx="10397582" cy="4861034"/>
          </a:xfrm>
        </p:spPr>
        <p:txBody>
          <a:bodyPr>
            <a:normAutofit/>
          </a:bodyPr>
          <a:lstStyle/>
          <a:p>
            <a:r>
              <a:rPr lang="en-US" sz="1800" dirty="0">
                <a:solidFill>
                  <a:schemeClr val="bg1"/>
                </a:solidFill>
              </a:rPr>
              <a:t>The </a:t>
            </a:r>
            <a:r>
              <a:rPr lang="en-US" sz="1800" b="1" dirty="0">
                <a:solidFill>
                  <a:schemeClr val="bg1"/>
                </a:solidFill>
              </a:rPr>
              <a:t>Project Sponsor </a:t>
            </a:r>
            <a:r>
              <a:rPr lang="en-US" sz="1800" dirty="0">
                <a:solidFill>
                  <a:schemeClr val="bg1"/>
                </a:solidFill>
              </a:rPr>
              <a:t>sits at the top of the hierarchy, providing overall oversight for the project. </a:t>
            </a:r>
          </a:p>
          <a:p>
            <a:r>
              <a:rPr lang="en-US" sz="1800" dirty="0">
                <a:solidFill>
                  <a:schemeClr val="bg1"/>
                </a:solidFill>
              </a:rPr>
              <a:t>Reporting directly to the Sponsor is the </a:t>
            </a:r>
            <a:r>
              <a:rPr lang="en-US" sz="1800" b="1" dirty="0">
                <a:solidFill>
                  <a:schemeClr val="bg1"/>
                </a:solidFill>
              </a:rPr>
              <a:t>Project Manager</a:t>
            </a:r>
            <a:r>
              <a:rPr lang="en-US" sz="1800" dirty="0">
                <a:solidFill>
                  <a:schemeClr val="bg1"/>
                </a:solidFill>
              </a:rPr>
              <a:t>, who is responsible for the comprehensive management of the project, ensuring that all objectives are met within the established timeline and budget.</a:t>
            </a:r>
          </a:p>
          <a:p>
            <a:r>
              <a:rPr lang="en-US" sz="1800" dirty="0">
                <a:solidFill>
                  <a:schemeClr val="bg1"/>
                </a:solidFill>
              </a:rPr>
              <a:t>Beneath the Project Manager are several key roles: the </a:t>
            </a:r>
            <a:r>
              <a:rPr lang="en-US" sz="1800" b="1" dirty="0">
                <a:solidFill>
                  <a:schemeClr val="bg1"/>
                </a:solidFill>
              </a:rPr>
              <a:t>Business Analyst</a:t>
            </a:r>
            <a:r>
              <a:rPr lang="en-US" sz="1800" dirty="0">
                <a:solidFill>
                  <a:schemeClr val="bg1"/>
                </a:solidFill>
              </a:rPr>
              <a:t>, who analyzes requirements and provides insights to optimize processes; </a:t>
            </a:r>
            <a:r>
              <a:rPr lang="en-US" sz="1800" b="1" dirty="0">
                <a:solidFill>
                  <a:schemeClr val="bg1"/>
                </a:solidFill>
              </a:rPr>
              <a:t>the UI/UX Designer</a:t>
            </a:r>
            <a:r>
              <a:rPr lang="en-US" sz="1800" dirty="0">
                <a:solidFill>
                  <a:schemeClr val="bg1"/>
                </a:solidFill>
              </a:rPr>
              <a:t>, responsible for creating user-friendly interfaces and enhancing the overall user experience; the </a:t>
            </a:r>
            <a:r>
              <a:rPr lang="en-US" sz="1800" b="1" dirty="0">
                <a:solidFill>
                  <a:schemeClr val="bg1"/>
                </a:solidFill>
              </a:rPr>
              <a:t>IT Department</a:t>
            </a:r>
            <a:r>
              <a:rPr lang="en-US" sz="1800" dirty="0">
                <a:solidFill>
                  <a:schemeClr val="bg1"/>
                </a:solidFill>
              </a:rPr>
              <a:t>, which oversees technical implementation and support; the </a:t>
            </a:r>
            <a:r>
              <a:rPr lang="en-US" sz="1800" b="1" dirty="0">
                <a:solidFill>
                  <a:schemeClr val="bg1"/>
                </a:solidFill>
              </a:rPr>
              <a:t>Finance Department</a:t>
            </a:r>
            <a:r>
              <a:rPr lang="en-US" sz="1800" dirty="0">
                <a:solidFill>
                  <a:schemeClr val="bg1"/>
                </a:solidFill>
              </a:rPr>
              <a:t>, tasked with budgeting and financial oversight; and the </a:t>
            </a:r>
            <a:r>
              <a:rPr lang="en-US" sz="1800" b="1" dirty="0">
                <a:solidFill>
                  <a:schemeClr val="bg1"/>
                </a:solidFill>
              </a:rPr>
              <a:t>HR Department</a:t>
            </a:r>
            <a:r>
              <a:rPr lang="en-US" sz="1800" dirty="0">
                <a:solidFill>
                  <a:schemeClr val="bg1"/>
                </a:solidFill>
              </a:rPr>
              <a:t>, which manages employee relations and staffing.</a:t>
            </a:r>
          </a:p>
          <a:p>
            <a:r>
              <a:rPr lang="en-US" sz="1800" dirty="0">
                <a:solidFill>
                  <a:schemeClr val="bg1"/>
                </a:solidFill>
              </a:rPr>
              <a:t>The </a:t>
            </a:r>
            <a:r>
              <a:rPr lang="en-US" sz="1800" b="1" dirty="0">
                <a:solidFill>
                  <a:schemeClr val="bg1"/>
                </a:solidFill>
              </a:rPr>
              <a:t>Canteen Manager </a:t>
            </a:r>
            <a:r>
              <a:rPr lang="en-US" sz="1800" dirty="0">
                <a:solidFill>
                  <a:schemeClr val="bg1"/>
                </a:solidFill>
              </a:rPr>
              <a:t>and </a:t>
            </a:r>
            <a:r>
              <a:rPr lang="en-US" sz="1800" b="1" dirty="0">
                <a:solidFill>
                  <a:schemeClr val="bg1"/>
                </a:solidFill>
              </a:rPr>
              <a:t>Employee Representative </a:t>
            </a:r>
            <a:r>
              <a:rPr lang="en-US" sz="1800" dirty="0">
                <a:solidFill>
                  <a:schemeClr val="bg1"/>
                </a:solidFill>
              </a:rPr>
              <a:t>are closely linked to the HR Department, as they play crucial roles in managing operations related to employee services and ensuring that staff needs are addressed effectively. </a:t>
            </a:r>
          </a:p>
          <a:p>
            <a:pPr marL="0" indent="0">
              <a:buNone/>
            </a:pPr>
            <a:r>
              <a:rPr lang="en-US" sz="1800" dirty="0">
                <a:solidFill>
                  <a:schemeClr val="bg1"/>
                </a:solidFill>
              </a:rPr>
              <a:t>This structure fosters collaboration and ensures that all aspects of the project are aligned with the organization’s goals and employee satisfaction</a:t>
            </a:r>
            <a:r>
              <a:rPr lang="en-US" sz="1600" dirty="0">
                <a:solidFill>
                  <a:schemeClr val="bg1"/>
                </a:solidFill>
              </a:rPr>
              <a:t>.</a:t>
            </a:r>
          </a:p>
        </p:txBody>
      </p:sp>
      <p:sp>
        <p:nvSpPr>
          <p:cNvPr id="5" name="Footer Placeholder 4"/>
          <p:cNvSpPr>
            <a:spLocks noGrp="1"/>
          </p:cNvSpPr>
          <p:nvPr>
            <p:ph type="ftr" sz="quarter" idx="11"/>
          </p:nvPr>
        </p:nvSpPr>
        <p:spPr>
          <a:xfrm>
            <a:off x="588579" y="6104772"/>
            <a:ext cx="6962402" cy="906178"/>
          </a:xfrm>
        </p:spPr>
        <p:txBody>
          <a:bodyPr/>
          <a:lstStyle/>
          <a:p>
            <a:r>
              <a:rPr lang="en-CA" sz="1400" dirty="0"/>
              <a:t>BUSINESS BUILDERS</a:t>
            </a:r>
            <a:endParaRPr lang="en-US" sz="1400" dirty="0"/>
          </a:p>
        </p:txBody>
      </p:sp>
      <p:sp>
        <p:nvSpPr>
          <p:cNvPr id="6" name="Slide Number Placeholder 5"/>
          <p:cNvSpPr>
            <a:spLocks noGrp="1"/>
          </p:cNvSpPr>
          <p:nvPr>
            <p:ph type="sldNum" sz="quarter" idx="12"/>
          </p:nvPr>
        </p:nvSpPr>
        <p:spPr/>
        <p:txBody>
          <a:bodyPr/>
          <a:lstStyle/>
          <a:p>
            <a:fld id="{4F6357DA-28E9-40D3-918C-4D14E8263D81}"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15/09/2024</a:t>
            </a:r>
          </a:p>
        </p:txBody>
      </p:sp>
      <p:sp>
        <p:nvSpPr>
          <p:cNvPr id="3" name="Footer Placeholder 2"/>
          <p:cNvSpPr>
            <a:spLocks noGrp="1"/>
          </p:cNvSpPr>
          <p:nvPr>
            <p:ph type="ftr" sz="quarter" idx="11"/>
          </p:nvPr>
        </p:nvSpPr>
        <p:spPr/>
        <p:txBody>
          <a:bodyPr/>
          <a:lstStyle/>
          <a:p>
            <a:r>
              <a:rPr lang="en-US" dirty="0"/>
              <a:t>BUSINESS BUILDER</a:t>
            </a:r>
          </a:p>
        </p:txBody>
      </p:sp>
      <p:sp>
        <p:nvSpPr>
          <p:cNvPr id="4" name="Slide Number Placeholder 3"/>
          <p:cNvSpPr>
            <a:spLocks noGrp="1"/>
          </p:cNvSpPr>
          <p:nvPr>
            <p:ph type="sldNum" sz="quarter" idx="12"/>
          </p:nvPr>
        </p:nvSpPr>
        <p:spPr/>
        <p:txBody>
          <a:bodyPr/>
          <a:lstStyle/>
          <a:p>
            <a:fld id="{4F6357DA-28E9-40D3-918C-4D14E8263D81}" type="slidenum">
              <a:rPr lang="en-US" smtClean="0"/>
              <a:pPr/>
              <a:t>15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840109"/>
              </p:ext>
            </p:extLst>
          </p:nvPr>
        </p:nvGraphicFramePr>
        <p:xfrm>
          <a:off x="-28575" y="577923"/>
          <a:ext cx="12220577" cy="6340988"/>
        </p:xfrm>
        <a:graphic>
          <a:graphicData uri="http://schemas.openxmlformats.org/drawingml/2006/table">
            <a:tbl>
              <a:tblPr firstRow="1" bandRow="1">
                <a:tableStyleId>{5C22544A-7EE6-4342-B048-85BDC9FD1C3A}</a:tableStyleId>
              </a:tblPr>
              <a:tblGrid>
                <a:gridCol w="2638429">
                  <a:extLst>
                    <a:ext uri="{9D8B030D-6E8A-4147-A177-3AD203B41FA5}">
                      <a16:colId xmlns:a16="http://schemas.microsoft.com/office/drawing/2014/main" val="20000"/>
                    </a:ext>
                  </a:extLst>
                </a:gridCol>
                <a:gridCol w="2395537">
                  <a:extLst>
                    <a:ext uri="{9D8B030D-6E8A-4147-A177-3AD203B41FA5}">
                      <a16:colId xmlns:a16="http://schemas.microsoft.com/office/drawing/2014/main" val="20001"/>
                    </a:ext>
                  </a:extLst>
                </a:gridCol>
                <a:gridCol w="2395537">
                  <a:extLst>
                    <a:ext uri="{9D8B030D-6E8A-4147-A177-3AD203B41FA5}">
                      <a16:colId xmlns:a16="http://schemas.microsoft.com/office/drawing/2014/main" val="20002"/>
                    </a:ext>
                  </a:extLst>
                </a:gridCol>
                <a:gridCol w="2395537">
                  <a:extLst>
                    <a:ext uri="{9D8B030D-6E8A-4147-A177-3AD203B41FA5}">
                      <a16:colId xmlns:a16="http://schemas.microsoft.com/office/drawing/2014/main" val="20003"/>
                    </a:ext>
                  </a:extLst>
                </a:gridCol>
                <a:gridCol w="2395537">
                  <a:extLst>
                    <a:ext uri="{9D8B030D-6E8A-4147-A177-3AD203B41FA5}">
                      <a16:colId xmlns:a16="http://schemas.microsoft.com/office/drawing/2014/main" val="20004"/>
                    </a:ext>
                  </a:extLst>
                </a:gridCol>
              </a:tblGrid>
              <a:tr h="263803">
                <a:tc>
                  <a:txBody>
                    <a:bodyPr/>
                    <a:lstStyle/>
                    <a:p>
                      <a:r>
                        <a:rPr lang="en-CA" sz="1200" dirty="0"/>
                        <a:t>NAME</a:t>
                      </a:r>
                      <a:endParaRPr lang="en-US" sz="1200" dirty="0"/>
                    </a:p>
                  </a:txBody>
                  <a:tcPr/>
                </a:tc>
                <a:tc>
                  <a:txBody>
                    <a:bodyPr/>
                    <a:lstStyle/>
                    <a:p>
                      <a:r>
                        <a:rPr lang="en-CA" sz="1200" dirty="0"/>
                        <a:t>ROLE</a:t>
                      </a:r>
                      <a:endParaRPr lang="en-US" sz="1200" dirty="0"/>
                    </a:p>
                  </a:txBody>
                  <a:tcPr/>
                </a:tc>
                <a:tc>
                  <a:txBody>
                    <a:bodyPr/>
                    <a:lstStyle/>
                    <a:p>
                      <a:r>
                        <a:rPr lang="en-CA" sz="1200" dirty="0"/>
                        <a:t>REQUIREMENTS</a:t>
                      </a:r>
                      <a:endParaRPr lang="en-US" sz="1200" dirty="0"/>
                    </a:p>
                  </a:txBody>
                  <a:tcPr/>
                </a:tc>
                <a:tc>
                  <a:txBody>
                    <a:bodyPr/>
                    <a:lstStyle/>
                    <a:p>
                      <a:r>
                        <a:rPr lang="en-CA" sz="1200" dirty="0"/>
                        <a:t>INFLUENCE</a:t>
                      </a:r>
                      <a:endParaRPr lang="en-US" sz="1200" dirty="0"/>
                    </a:p>
                  </a:txBody>
                  <a:tcPr/>
                </a:tc>
                <a:tc>
                  <a:txBody>
                    <a:bodyPr/>
                    <a:lstStyle/>
                    <a:p>
                      <a:r>
                        <a:rPr lang="en-CA" sz="1200" dirty="0"/>
                        <a:t>INTEREST</a:t>
                      </a:r>
                      <a:endParaRPr lang="en-US" sz="1200" dirty="0"/>
                    </a:p>
                  </a:txBody>
                  <a:tcPr/>
                </a:tc>
                <a:extLst>
                  <a:ext uri="{0D108BD9-81ED-4DB2-BD59-A6C34878D82A}">
                    <a16:rowId xmlns:a16="http://schemas.microsoft.com/office/drawing/2014/main" val="10000"/>
                  </a:ext>
                </a:extLst>
              </a:tr>
              <a:tr h="791409">
                <a:tc>
                  <a:txBody>
                    <a:bodyPr/>
                    <a:lstStyle/>
                    <a:p>
                      <a:r>
                        <a:rPr lang="en-CA" sz="1200" dirty="0" err="1"/>
                        <a:t>Efosa</a:t>
                      </a:r>
                      <a:r>
                        <a:rPr lang="en-CA" sz="1200" dirty="0"/>
                        <a:t> </a:t>
                      </a:r>
                      <a:r>
                        <a:rPr lang="en-CA" sz="1200" dirty="0" err="1"/>
                        <a:t>Alonge</a:t>
                      </a:r>
                      <a:endParaRPr lang="en-US" sz="1200" dirty="0"/>
                    </a:p>
                  </a:txBody>
                  <a:tcPr/>
                </a:tc>
                <a:tc>
                  <a:txBody>
                    <a:bodyPr/>
                    <a:lstStyle/>
                    <a:p>
                      <a:r>
                        <a:rPr lang="en-CA" sz="1200" dirty="0"/>
                        <a:t>Project sponsor</a:t>
                      </a:r>
                      <a:endParaRPr lang="en-US" sz="1200" dirty="0"/>
                    </a:p>
                  </a:txBody>
                  <a:tcPr/>
                </a:tc>
                <a:tc>
                  <a:txBody>
                    <a:bodyPr/>
                    <a:lstStyle/>
                    <a:p>
                      <a:r>
                        <a:rPr lang="en-CA" sz="1200" dirty="0"/>
                        <a:t>Develops an ordering</a:t>
                      </a:r>
                      <a:r>
                        <a:rPr lang="en-CA" sz="1200" baseline="0" dirty="0"/>
                        <a:t> system to improve employee work efficiency and maximize break time effectively.</a:t>
                      </a:r>
                      <a:endParaRPr lang="en-US" sz="1200" dirty="0"/>
                    </a:p>
                  </a:txBody>
                  <a:tcPr/>
                </a:tc>
                <a:tc>
                  <a:txBody>
                    <a:bodyPr/>
                    <a:lstStyle/>
                    <a:p>
                      <a:r>
                        <a:rPr lang="en-CA" sz="1200" dirty="0"/>
                        <a:t>High</a:t>
                      </a:r>
                      <a:endParaRPr lang="en-US" sz="1200" dirty="0"/>
                    </a:p>
                  </a:txBody>
                  <a:tcPr/>
                </a:tc>
                <a:tc>
                  <a:txBody>
                    <a:bodyPr/>
                    <a:lstStyle/>
                    <a:p>
                      <a:r>
                        <a:rPr lang="en-CA" sz="1200" dirty="0"/>
                        <a:t>High</a:t>
                      </a:r>
                      <a:endParaRPr lang="en-US" sz="1200" dirty="0"/>
                    </a:p>
                  </a:txBody>
                  <a:tcPr/>
                </a:tc>
                <a:extLst>
                  <a:ext uri="{0D108BD9-81ED-4DB2-BD59-A6C34878D82A}">
                    <a16:rowId xmlns:a16="http://schemas.microsoft.com/office/drawing/2014/main" val="10001"/>
                  </a:ext>
                </a:extLst>
              </a:tr>
              <a:tr h="615541">
                <a:tc>
                  <a:txBody>
                    <a:bodyPr/>
                    <a:lstStyle/>
                    <a:p>
                      <a:r>
                        <a:rPr lang="en-CA" sz="1200" dirty="0"/>
                        <a:t>Blessing </a:t>
                      </a:r>
                      <a:r>
                        <a:rPr lang="en-CA" sz="1200" dirty="0" err="1"/>
                        <a:t>Salifu</a:t>
                      </a:r>
                      <a:endParaRPr lang="en-US" sz="1200" dirty="0"/>
                    </a:p>
                  </a:txBody>
                  <a:tcPr/>
                </a:tc>
                <a:tc>
                  <a:txBody>
                    <a:bodyPr/>
                    <a:lstStyle/>
                    <a:p>
                      <a:r>
                        <a:rPr lang="en-CA" sz="1200" dirty="0"/>
                        <a:t>Scrum</a:t>
                      </a:r>
                      <a:r>
                        <a:rPr lang="en-CA" sz="1200" baseline="0" dirty="0"/>
                        <a:t> master/ project manager</a:t>
                      </a:r>
                      <a:endParaRPr lang="en-US" sz="1200" dirty="0"/>
                    </a:p>
                  </a:txBody>
                  <a:tcPr/>
                </a:tc>
                <a:tc>
                  <a:txBody>
                    <a:bodyPr/>
                    <a:lstStyle/>
                    <a:p>
                      <a:r>
                        <a:rPr lang="en-CA" sz="1200" dirty="0"/>
                        <a:t>Ensures project success and delivery according to specification.</a:t>
                      </a:r>
                      <a:endParaRPr lang="en-US" sz="1200" dirty="0"/>
                    </a:p>
                  </a:txBody>
                  <a:tcPr/>
                </a:tc>
                <a:tc>
                  <a:txBody>
                    <a:bodyPr/>
                    <a:lstStyle/>
                    <a:p>
                      <a:r>
                        <a:rPr lang="en-CA" sz="1200" dirty="0"/>
                        <a:t>High</a:t>
                      </a:r>
                      <a:endParaRPr lang="en-US" sz="1200" dirty="0"/>
                    </a:p>
                  </a:txBody>
                  <a:tcPr/>
                </a:tc>
                <a:tc>
                  <a:txBody>
                    <a:bodyPr/>
                    <a:lstStyle/>
                    <a:p>
                      <a:r>
                        <a:rPr lang="en-CA" sz="1200" dirty="0"/>
                        <a:t>High</a:t>
                      </a:r>
                      <a:endParaRPr lang="en-US" sz="1200" dirty="0"/>
                    </a:p>
                  </a:txBody>
                  <a:tcPr/>
                </a:tc>
                <a:extLst>
                  <a:ext uri="{0D108BD9-81ED-4DB2-BD59-A6C34878D82A}">
                    <a16:rowId xmlns:a16="http://schemas.microsoft.com/office/drawing/2014/main" val="10002"/>
                  </a:ext>
                </a:extLst>
              </a:tr>
              <a:tr h="967278">
                <a:tc>
                  <a:txBody>
                    <a:bodyPr/>
                    <a:lstStyle/>
                    <a:p>
                      <a:r>
                        <a:rPr lang="en-CA" sz="1200" dirty="0" err="1"/>
                        <a:t>Olubunmi</a:t>
                      </a:r>
                      <a:r>
                        <a:rPr lang="en-CA" sz="1200" dirty="0"/>
                        <a:t> </a:t>
                      </a:r>
                      <a:r>
                        <a:rPr lang="en-CA" sz="1200" dirty="0" err="1"/>
                        <a:t>Akinyemi</a:t>
                      </a:r>
                      <a:endParaRPr lang="en-US" sz="1200" dirty="0"/>
                    </a:p>
                  </a:txBody>
                  <a:tcPr/>
                </a:tc>
                <a:tc>
                  <a:txBody>
                    <a:bodyPr/>
                    <a:lstStyle/>
                    <a:p>
                      <a:r>
                        <a:rPr lang="en-CA" sz="1200" dirty="0"/>
                        <a:t>Business analyst/ product owner</a:t>
                      </a:r>
                      <a:endParaRPr lang="en-US" sz="1200" dirty="0"/>
                    </a:p>
                  </a:txBody>
                  <a:tcPr/>
                </a:tc>
                <a:tc>
                  <a:txBody>
                    <a:bodyPr/>
                    <a:lstStyle/>
                    <a:p>
                      <a:r>
                        <a:rPr lang="en-CA" sz="1200" dirty="0"/>
                        <a:t>Advise/</a:t>
                      </a:r>
                      <a:r>
                        <a:rPr lang="en-CA" sz="1200" baseline="0" dirty="0"/>
                        <a:t> recommend solutions that delivers values. Ensures project delivery aligns with the business objectives and stakeholders expectations.</a:t>
                      </a:r>
                      <a:r>
                        <a:rPr lang="en-CA" sz="1200" dirty="0"/>
                        <a:t> </a:t>
                      </a:r>
                      <a:endParaRPr lang="en-US" sz="1200" dirty="0"/>
                    </a:p>
                  </a:txBody>
                  <a:tcPr/>
                </a:tc>
                <a:tc>
                  <a:txBody>
                    <a:bodyPr/>
                    <a:lstStyle/>
                    <a:p>
                      <a:r>
                        <a:rPr lang="en-CA" sz="1200" dirty="0"/>
                        <a:t>Low</a:t>
                      </a:r>
                      <a:endParaRPr lang="en-US" sz="1200" dirty="0"/>
                    </a:p>
                  </a:txBody>
                  <a:tcPr/>
                </a:tc>
                <a:tc>
                  <a:txBody>
                    <a:bodyPr/>
                    <a:lstStyle/>
                    <a:p>
                      <a:r>
                        <a:rPr lang="en-CA" sz="1200" dirty="0"/>
                        <a:t>High</a:t>
                      </a:r>
                      <a:endParaRPr lang="en-US" sz="1200" dirty="0"/>
                    </a:p>
                  </a:txBody>
                  <a:tcPr/>
                </a:tc>
                <a:extLst>
                  <a:ext uri="{0D108BD9-81ED-4DB2-BD59-A6C34878D82A}">
                    <a16:rowId xmlns:a16="http://schemas.microsoft.com/office/drawing/2014/main" val="10003"/>
                  </a:ext>
                </a:extLst>
              </a:tr>
              <a:tr h="439672">
                <a:tc>
                  <a:txBody>
                    <a:bodyPr/>
                    <a:lstStyle/>
                    <a:p>
                      <a:r>
                        <a:rPr lang="en-CA" sz="1200" dirty="0"/>
                        <a:t>Ann </a:t>
                      </a:r>
                      <a:r>
                        <a:rPr lang="en-CA" sz="1200" dirty="0" err="1"/>
                        <a:t>Afolabi</a:t>
                      </a:r>
                      <a:endParaRPr lang="en-US" sz="1200" dirty="0"/>
                    </a:p>
                  </a:txBody>
                  <a:tcPr/>
                </a:tc>
                <a:tc>
                  <a:txBody>
                    <a:bodyPr/>
                    <a:lstStyle/>
                    <a:p>
                      <a:r>
                        <a:rPr lang="en-CA" sz="1200" dirty="0"/>
                        <a:t>UI/UX</a:t>
                      </a:r>
                    </a:p>
                  </a:txBody>
                  <a:tcPr/>
                </a:tc>
                <a:tc>
                  <a:txBody>
                    <a:bodyPr/>
                    <a:lstStyle/>
                    <a:p>
                      <a:r>
                        <a:rPr lang="en-CA" sz="1200" baseline="0" dirty="0"/>
                        <a:t>Delivers project design for the ordering system</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4"/>
                  </a:ext>
                </a:extLst>
              </a:tr>
              <a:tr h="307169">
                <a:tc>
                  <a:txBody>
                    <a:bodyPr/>
                    <a:lstStyle/>
                    <a:p>
                      <a:r>
                        <a:rPr lang="en-CA" sz="1200" dirty="0" err="1"/>
                        <a:t>Ifeoluwa</a:t>
                      </a:r>
                      <a:r>
                        <a:rPr lang="en-CA" sz="1200" dirty="0"/>
                        <a:t> </a:t>
                      </a:r>
                      <a:r>
                        <a:rPr lang="en-CA" sz="1200" dirty="0" err="1"/>
                        <a:t>Adekoya</a:t>
                      </a:r>
                      <a:endParaRPr lang="en-US" sz="1200" dirty="0"/>
                    </a:p>
                  </a:txBody>
                  <a:tcPr/>
                </a:tc>
                <a:tc>
                  <a:txBody>
                    <a:bodyPr/>
                    <a:lstStyle/>
                    <a:p>
                      <a:r>
                        <a:rPr lang="en-CA" sz="1200" dirty="0"/>
                        <a:t>Developers</a:t>
                      </a:r>
                    </a:p>
                  </a:txBody>
                  <a:tcPr/>
                </a:tc>
                <a:tc>
                  <a:txBody>
                    <a:bodyPr/>
                    <a:lstStyle/>
                    <a:p>
                      <a:r>
                        <a:rPr lang="en-CA" sz="1200" baseline="0" dirty="0"/>
                        <a:t>Software implementation</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5"/>
                  </a:ext>
                </a:extLst>
              </a:tr>
              <a:tr h="307169">
                <a:tc>
                  <a:txBody>
                    <a:bodyPr/>
                    <a:lstStyle/>
                    <a:p>
                      <a:r>
                        <a:rPr lang="en-CA" sz="1200" dirty="0" err="1"/>
                        <a:t>Benvinda</a:t>
                      </a:r>
                      <a:r>
                        <a:rPr lang="en-CA" sz="1200" dirty="0"/>
                        <a:t>  </a:t>
                      </a:r>
                      <a:r>
                        <a:rPr lang="en-CA" sz="1200" dirty="0" err="1"/>
                        <a:t>Salucamba</a:t>
                      </a:r>
                      <a:endParaRPr lang="en-US" sz="1200" dirty="0"/>
                    </a:p>
                  </a:txBody>
                  <a:tcPr/>
                </a:tc>
                <a:tc>
                  <a:txBody>
                    <a:bodyPr/>
                    <a:lstStyle/>
                    <a:p>
                      <a:r>
                        <a:rPr lang="en-CA" sz="1200" dirty="0"/>
                        <a:t>System administrators</a:t>
                      </a:r>
                    </a:p>
                  </a:txBody>
                  <a:tcPr/>
                </a:tc>
                <a:tc>
                  <a:txBody>
                    <a:bodyPr/>
                    <a:lstStyle/>
                    <a:p>
                      <a:r>
                        <a:rPr lang="en-CA" sz="1200" dirty="0"/>
                        <a:t>Seamless product</a:t>
                      </a:r>
                      <a:r>
                        <a:rPr lang="en-CA" sz="1200" baseline="0" dirty="0"/>
                        <a:t> </a:t>
                      </a:r>
                      <a:r>
                        <a:rPr lang="en-CA" sz="1200" dirty="0"/>
                        <a:t>deployment</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6"/>
                  </a:ext>
                </a:extLst>
              </a:tr>
              <a:tr h="263803">
                <a:tc>
                  <a:txBody>
                    <a:bodyPr/>
                    <a:lstStyle/>
                    <a:p>
                      <a:r>
                        <a:rPr lang="en-CA" sz="1200" dirty="0" err="1"/>
                        <a:t>Toyin</a:t>
                      </a:r>
                      <a:r>
                        <a:rPr lang="en-CA" sz="1200" dirty="0"/>
                        <a:t> </a:t>
                      </a:r>
                      <a:r>
                        <a:rPr lang="en-CA" sz="1200" dirty="0" err="1"/>
                        <a:t>Onifade</a:t>
                      </a:r>
                      <a:r>
                        <a:rPr lang="en-CA" sz="1200" dirty="0"/>
                        <a:t>/</a:t>
                      </a:r>
                      <a:r>
                        <a:rPr lang="en-CA" sz="1200" dirty="0" err="1"/>
                        <a:t>Didi</a:t>
                      </a:r>
                      <a:r>
                        <a:rPr lang="en-CA" sz="1200" baseline="0" dirty="0"/>
                        <a:t> </a:t>
                      </a:r>
                      <a:r>
                        <a:rPr lang="en-CA" sz="1200" baseline="0" dirty="0" err="1"/>
                        <a:t>Bapi</a:t>
                      </a:r>
                      <a:endParaRPr lang="en-US" sz="1200" dirty="0"/>
                    </a:p>
                  </a:txBody>
                  <a:tcPr/>
                </a:tc>
                <a:tc>
                  <a:txBody>
                    <a:bodyPr/>
                    <a:lstStyle/>
                    <a:p>
                      <a:r>
                        <a:rPr lang="en-CA" sz="1200" dirty="0"/>
                        <a:t>Hr department</a:t>
                      </a:r>
                    </a:p>
                  </a:txBody>
                  <a:tcPr/>
                </a:tc>
                <a:tc>
                  <a:txBody>
                    <a:bodyPr/>
                    <a:lstStyle/>
                    <a:p>
                      <a:r>
                        <a:rPr lang="en-CA" sz="1200" dirty="0"/>
                        <a:t>Payroll and Welfare</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7"/>
                  </a:ext>
                </a:extLst>
              </a:tr>
              <a:tr h="307169">
                <a:tc>
                  <a:txBody>
                    <a:bodyPr/>
                    <a:lstStyle/>
                    <a:p>
                      <a:r>
                        <a:rPr lang="en-CA" sz="1200" dirty="0"/>
                        <a:t>Eunice </a:t>
                      </a:r>
                      <a:r>
                        <a:rPr lang="en-CA" sz="1200" dirty="0" err="1"/>
                        <a:t>Olorunleke</a:t>
                      </a:r>
                      <a:endParaRPr lang="en-US" sz="1200" dirty="0"/>
                    </a:p>
                  </a:txBody>
                  <a:tcPr/>
                </a:tc>
                <a:tc>
                  <a:txBody>
                    <a:bodyPr/>
                    <a:lstStyle/>
                    <a:p>
                      <a:r>
                        <a:rPr lang="en-CA" sz="1200" dirty="0"/>
                        <a:t>Finance department</a:t>
                      </a:r>
                    </a:p>
                  </a:txBody>
                  <a:tcPr/>
                </a:tc>
                <a:tc>
                  <a:txBody>
                    <a:bodyPr/>
                    <a:lstStyle/>
                    <a:p>
                      <a:r>
                        <a:rPr lang="en-CA" sz="1200" dirty="0"/>
                        <a:t>Manages</a:t>
                      </a:r>
                      <a:r>
                        <a:rPr lang="en-CA" sz="1200" baseline="0" dirty="0"/>
                        <a:t> the Budget</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8"/>
                  </a:ext>
                </a:extLst>
              </a:tr>
              <a:tr h="439672">
                <a:tc>
                  <a:txBody>
                    <a:bodyPr/>
                    <a:lstStyle/>
                    <a:p>
                      <a:r>
                        <a:rPr lang="en-CA" sz="1200" dirty="0"/>
                        <a:t>Grace Okoye/Louis </a:t>
                      </a:r>
                      <a:r>
                        <a:rPr lang="en-CA" sz="1200" dirty="0" err="1"/>
                        <a:t>Bapi</a:t>
                      </a:r>
                      <a:r>
                        <a:rPr lang="en-CA" sz="1200" dirty="0"/>
                        <a:t> (Didi)</a:t>
                      </a:r>
                      <a:endParaRPr lang="en-US" sz="1200" dirty="0"/>
                    </a:p>
                  </a:txBody>
                  <a:tcPr/>
                </a:tc>
                <a:tc>
                  <a:txBody>
                    <a:bodyPr/>
                    <a:lstStyle/>
                    <a:p>
                      <a:r>
                        <a:rPr lang="en-CA" sz="1200" dirty="0"/>
                        <a:t>QA/Testers</a:t>
                      </a:r>
                    </a:p>
                  </a:txBody>
                  <a:tcPr/>
                </a:tc>
                <a:tc>
                  <a:txBody>
                    <a:bodyPr/>
                    <a:lstStyle/>
                    <a:p>
                      <a:r>
                        <a:rPr lang="en-CA" sz="1200" baseline="0" dirty="0"/>
                        <a:t>Develops product  to meet the required standard</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09"/>
                  </a:ext>
                </a:extLst>
              </a:tr>
              <a:tr h="686613">
                <a:tc>
                  <a:txBody>
                    <a:bodyPr/>
                    <a:lstStyle/>
                    <a:p>
                      <a:r>
                        <a:rPr lang="en-CA" sz="1200" dirty="0"/>
                        <a:t>All the 20 canteen staff</a:t>
                      </a:r>
                      <a:endParaRPr lang="en-US" sz="1200" dirty="0"/>
                    </a:p>
                  </a:txBody>
                  <a:tcPr/>
                </a:tc>
                <a:tc>
                  <a:txBody>
                    <a:bodyPr/>
                    <a:lstStyle/>
                    <a:p>
                      <a:r>
                        <a:rPr lang="en-CA" sz="1200" dirty="0"/>
                        <a:t>Canteen staff</a:t>
                      </a:r>
                    </a:p>
                  </a:txBody>
                  <a:tcPr/>
                </a:tc>
                <a:tc>
                  <a:txBody>
                    <a:bodyPr/>
                    <a:lstStyle/>
                    <a:p>
                      <a:r>
                        <a:rPr lang="en-CA" sz="1200" dirty="0"/>
                        <a:t>Reduces</a:t>
                      </a:r>
                      <a:r>
                        <a:rPr lang="en-CA" sz="1200" baseline="0" dirty="0"/>
                        <a:t> </a:t>
                      </a:r>
                      <a:r>
                        <a:rPr lang="en-CA" sz="1200" dirty="0"/>
                        <a:t>waste,</a:t>
                      </a:r>
                      <a:r>
                        <a:rPr lang="en-CA" sz="1200" baseline="0" dirty="0"/>
                        <a:t> </a:t>
                      </a:r>
                      <a:r>
                        <a:rPr lang="en-CA" sz="1200" dirty="0"/>
                        <a:t>De-congest</a:t>
                      </a:r>
                      <a:r>
                        <a:rPr lang="en-CA" sz="1200" baseline="0" dirty="0"/>
                        <a:t> the canteen. Prepare meals according to hygienic standards</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10"/>
                  </a:ext>
                </a:extLst>
              </a:tr>
              <a:tr h="800948">
                <a:tc>
                  <a:txBody>
                    <a:bodyPr/>
                    <a:lstStyle/>
                    <a:p>
                      <a:r>
                        <a:rPr lang="en-CA" sz="1200" dirty="0"/>
                        <a:t>All Employees</a:t>
                      </a:r>
                      <a:endParaRPr lang="en-US" sz="1200" dirty="0"/>
                    </a:p>
                  </a:txBody>
                  <a:tcPr/>
                </a:tc>
                <a:tc>
                  <a:txBody>
                    <a:bodyPr/>
                    <a:lstStyle/>
                    <a:p>
                      <a:r>
                        <a:rPr lang="en-CA" sz="1200" dirty="0"/>
                        <a:t>Employees</a:t>
                      </a:r>
                    </a:p>
                  </a:txBody>
                  <a:tcPr/>
                </a:tc>
                <a:tc>
                  <a:txBody>
                    <a:bodyPr/>
                    <a:lstStyle/>
                    <a:p>
                      <a:r>
                        <a:rPr lang="en-CA" sz="1200" dirty="0"/>
                        <a:t>Orders</a:t>
                      </a:r>
                      <a:r>
                        <a:rPr lang="en-CA" sz="1200" baseline="0" dirty="0"/>
                        <a:t> meals online and have it delivered to their workspaces.</a:t>
                      </a:r>
                      <a:endParaRPr lang="en-US" sz="1200" dirty="0"/>
                    </a:p>
                  </a:txBody>
                  <a:tcPr/>
                </a:tc>
                <a:tc>
                  <a:txBody>
                    <a:bodyPr/>
                    <a:lstStyle/>
                    <a:p>
                      <a:r>
                        <a:rPr lang="en-CA" sz="1200" dirty="0"/>
                        <a:t>Low</a:t>
                      </a:r>
                    </a:p>
                  </a:txBody>
                  <a:tcPr/>
                </a:tc>
                <a:tc>
                  <a:txBody>
                    <a:bodyPr/>
                    <a:lstStyle/>
                    <a:p>
                      <a:r>
                        <a:rPr lang="en-CA" sz="1200" dirty="0"/>
                        <a:t>High</a:t>
                      </a:r>
                      <a:endParaRPr lang="en-US" sz="1200" dirty="0"/>
                    </a:p>
                  </a:txBody>
                  <a:tcPr/>
                </a:tc>
                <a:extLst>
                  <a:ext uri="{0D108BD9-81ED-4DB2-BD59-A6C34878D82A}">
                    <a16:rowId xmlns:a16="http://schemas.microsoft.com/office/drawing/2014/main" val="10011"/>
                  </a:ext>
                </a:extLst>
              </a:tr>
            </a:tbl>
          </a:graphicData>
        </a:graphic>
      </p:graphicFrame>
      <p:sp>
        <p:nvSpPr>
          <p:cNvPr id="7" name="TextBox 6"/>
          <p:cNvSpPr txBox="1"/>
          <p:nvPr/>
        </p:nvSpPr>
        <p:spPr>
          <a:xfrm rot="10800000" flipV="1">
            <a:off x="2500312" y="25258"/>
            <a:ext cx="6700838" cy="584775"/>
          </a:xfrm>
          <a:prstGeom prst="rect">
            <a:avLst/>
          </a:prstGeom>
          <a:noFill/>
        </p:spPr>
        <p:txBody>
          <a:bodyPr wrap="square" rtlCol="0">
            <a:spAutoFit/>
          </a:bodyPr>
          <a:lstStyle/>
          <a:p>
            <a:pPr algn="ctr"/>
            <a:r>
              <a:rPr lang="en-CA" sz="3200" b="1" spc="-150" dirty="0"/>
              <a:t>STAKE HOLDERS REGISTER</a:t>
            </a:r>
            <a:endParaRPr lang="en-US" sz="3200" b="1" spc="-1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4000" dirty="0"/>
              <a:t>STAKEHOLDER’S ANALYSIS</a:t>
            </a:r>
            <a:endParaRPr lang="en-US" sz="40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16</a:t>
            </a:fld>
            <a:endParaRPr lang="en-US" dirty="0"/>
          </a:p>
        </p:txBody>
      </p:sp>
      <p:graphicFrame>
        <p:nvGraphicFramePr>
          <p:cNvPr id="6" name="Table 5"/>
          <p:cNvGraphicFramePr>
            <a:graphicFrameLocks noGrp="1"/>
          </p:cNvGraphicFramePr>
          <p:nvPr/>
        </p:nvGraphicFramePr>
        <p:xfrm>
          <a:off x="2032000" y="2300288"/>
          <a:ext cx="8128000" cy="373189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1171575">
                <a:tc>
                  <a:txBody>
                    <a:bodyPr/>
                    <a:lstStyle/>
                    <a:p>
                      <a:endParaRPr lang="en-US" dirty="0"/>
                    </a:p>
                  </a:txBody>
                  <a:tcPr/>
                </a:tc>
                <a:tc>
                  <a:txBody>
                    <a:bodyPr/>
                    <a:lstStyle/>
                    <a:p>
                      <a:r>
                        <a:rPr lang="en-CA" dirty="0"/>
                        <a:t>PROJECT SPONSOR</a:t>
                      </a:r>
                    </a:p>
                    <a:p>
                      <a:r>
                        <a:rPr lang="en-CA" dirty="0"/>
                        <a:t>PROJECT MANAGER</a:t>
                      </a:r>
                      <a:endParaRPr lang="en-US" dirty="0"/>
                    </a:p>
                  </a:txBody>
                  <a:tcPr/>
                </a:tc>
                <a:extLst>
                  <a:ext uri="{0D108BD9-81ED-4DB2-BD59-A6C34878D82A}">
                    <a16:rowId xmlns:a16="http://schemas.microsoft.com/office/drawing/2014/main" val="10000"/>
                  </a:ext>
                </a:extLst>
              </a:tr>
              <a:tr h="1171575">
                <a:tc>
                  <a:txBody>
                    <a:bodyPr/>
                    <a:lstStyle/>
                    <a:p>
                      <a:endParaRPr lang="en-US" dirty="0"/>
                    </a:p>
                  </a:txBody>
                  <a:tcPr/>
                </a:tc>
                <a:tc>
                  <a:txBody>
                    <a:bodyPr/>
                    <a:lstStyle/>
                    <a:p>
                      <a:r>
                        <a:rPr lang="en-CA" dirty="0"/>
                        <a:t>BUSINESS</a:t>
                      </a:r>
                      <a:r>
                        <a:rPr lang="en-CA" baseline="0" dirty="0"/>
                        <a:t> ANALYST</a:t>
                      </a:r>
                    </a:p>
                    <a:p>
                      <a:r>
                        <a:rPr lang="en-CA" baseline="0" dirty="0"/>
                        <a:t>UI/UX</a:t>
                      </a:r>
                    </a:p>
                    <a:p>
                      <a:r>
                        <a:rPr lang="en-CA" baseline="0" dirty="0"/>
                        <a:t>DEVELOPER</a:t>
                      </a:r>
                    </a:p>
                    <a:p>
                      <a:r>
                        <a:rPr lang="en-CA" baseline="0" dirty="0"/>
                        <a:t>SYSTEM ADMINISTRATORS</a:t>
                      </a:r>
                    </a:p>
                    <a:p>
                      <a:r>
                        <a:rPr lang="en-CA" baseline="0" dirty="0"/>
                        <a:t>HR ADMINISTRATORS</a:t>
                      </a:r>
                    </a:p>
                    <a:p>
                      <a:r>
                        <a:rPr lang="en-CA" baseline="0" dirty="0"/>
                        <a:t>QA/TESTERS</a:t>
                      </a:r>
                    </a:p>
                    <a:p>
                      <a:r>
                        <a:rPr lang="en-CA" baseline="0" dirty="0"/>
                        <a:t>FINANCE DEPARTMENT</a:t>
                      </a:r>
                    </a:p>
                    <a:p>
                      <a:r>
                        <a:rPr lang="en-CA" baseline="0" dirty="0"/>
                        <a:t>CANTEEN STAFF</a:t>
                      </a:r>
                    </a:p>
                    <a:p>
                      <a:r>
                        <a:rPr lang="en-CA" baseline="0" dirty="0"/>
                        <a:t>EMPLOYEES</a:t>
                      </a: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1143001" y="2028825"/>
            <a:ext cx="705642" cy="369332"/>
          </a:xfrm>
          <a:prstGeom prst="rect">
            <a:avLst/>
          </a:prstGeom>
          <a:noFill/>
        </p:spPr>
        <p:txBody>
          <a:bodyPr wrap="none" rtlCol="0">
            <a:spAutoFit/>
          </a:bodyPr>
          <a:lstStyle/>
          <a:p>
            <a:r>
              <a:rPr lang="en-CA" dirty="0"/>
              <a:t>HIGH</a:t>
            </a:r>
            <a:endParaRPr lang="en-US" dirty="0"/>
          </a:p>
        </p:txBody>
      </p:sp>
      <p:sp>
        <p:nvSpPr>
          <p:cNvPr id="9" name="TextBox 8"/>
          <p:cNvSpPr txBox="1"/>
          <p:nvPr/>
        </p:nvSpPr>
        <p:spPr>
          <a:xfrm>
            <a:off x="1395414" y="6310314"/>
            <a:ext cx="654346" cy="369332"/>
          </a:xfrm>
          <a:prstGeom prst="rect">
            <a:avLst/>
          </a:prstGeom>
          <a:noFill/>
        </p:spPr>
        <p:txBody>
          <a:bodyPr wrap="none" rtlCol="0">
            <a:spAutoFit/>
          </a:bodyPr>
          <a:lstStyle/>
          <a:p>
            <a:r>
              <a:rPr lang="en-CA" dirty="0"/>
              <a:t>LOW</a:t>
            </a:r>
            <a:endParaRPr lang="en-US" dirty="0"/>
          </a:p>
        </p:txBody>
      </p:sp>
      <p:sp>
        <p:nvSpPr>
          <p:cNvPr id="10" name="TextBox 9"/>
          <p:cNvSpPr txBox="1"/>
          <p:nvPr/>
        </p:nvSpPr>
        <p:spPr>
          <a:xfrm>
            <a:off x="9620251" y="6276977"/>
            <a:ext cx="705642" cy="369332"/>
          </a:xfrm>
          <a:prstGeom prst="rect">
            <a:avLst/>
          </a:prstGeom>
          <a:noFill/>
        </p:spPr>
        <p:txBody>
          <a:bodyPr wrap="none" rtlCol="0">
            <a:spAutoFit/>
          </a:bodyPr>
          <a:lstStyle/>
          <a:p>
            <a:r>
              <a:rPr lang="en-CA" dirty="0"/>
              <a:t>HIGH</a:t>
            </a:r>
            <a:endParaRPr lang="en-US" dirty="0"/>
          </a:p>
        </p:txBody>
      </p:sp>
      <p:sp>
        <p:nvSpPr>
          <p:cNvPr id="11" name="TextBox 10"/>
          <p:cNvSpPr txBox="1"/>
          <p:nvPr/>
        </p:nvSpPr>
        <p:spPr>
          <a:xfrm>
            <a:off x="5705477" y="6305551"/>
            <a:ext cx="1157689" cy="369332"/>
          </a:xfrm>
          <a:prstGeom prst="rect">
            <a:avLst/>
          </a:prstGeom>
          <a:noFill/>
        </p:spPr>
        <p:txBody>
          <a:bodyPr wrap="none" rtlCol="0">
            <a:spAutoFit/>
          </a:bodyPr>
          <a:lstStyle/>
          <a:p>
            <a:r>
              <a:rPr lang="en-CA" dirty="0"/>
              <a:t>INTEREST</a:t>
            </a:r>
            <a:endParaRPr lang="en-US" dirty="0"/>
          </a:p>
        </p:txBody>
      </p:sp>
      <p:sp>
        <p:nvSpPr>
          <p:cNvPr id="12" name="TextBox 11"/>
          <p:cNvSpPr txBox="1"/>
          <p:nvPr/>
        </p:nvSpPr>
        <p:spPr>
          <a:xfrm rot="16200000">
            <a:off x="928691" y="3943351"/>
            <a:ext cx="923651" cy="369332"/>
          </a:xfrm>
          <a:prstGeom prst="rect">
            <a:avLst/>
          </a:prstGeom>
          <a:noFill/>
        </p:spPr>
        <p:txBody>
          <a:bodyPr wrap="none" rtlCol="0">
            <a:spAutoFit/>
          </a:bodyPr>
          <a:lstStyle/>
          <a:p>
            <a:r>
              <a:rPr lang="en-CA" dirty="0"/>
              <a:t>POWER</a:t>
            </a:r>
            <a:endParaRPr lang="en-US" dirty="0"/>
          </a:p>
        </p:txBody>
      </p:sp>
      <p:sp>
        <p:nvSpPr>
          <p:cNvPr id="13" name="Up Arrow 12"/>
          <p:cNvSpPr/>
          <p:nvPr/>
        </p:nvSpPr>
        <p:spPr>
          <a:xfrm>
            <a:off x="1628775" y="2371724"/>
            <a:ext cx="314326" cy="38719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171697" y="6086477"/>
            <a:ext cx="7458075" cy="271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0A8E-FF71-2897-330B-D5C0952EF758}"/>
              </a:ext>
            </a:extLst>
          </p:cNvPr>
          <p:cNvSpPr>
            <a:spLocks noGrp="1"/>
          </p:cNvSpPr>
          <p:nvPr>
            <p:ph type="title"/>
          </p:nvPr>
        </p:nvSpPr>
        <p:spPr/>
        <p:txBody>
          <a:bodyPr>
            <a:normAutofit/>
          </a:bodyPr>
          <a:lstStyle/>
          <a:p>
            <a:pPr algn="ctr"/>
            <a:r>
              <a:rPr lang="en-CA" sz="2800" dirty="0"/>
              <a:t>RISKS AND ASSUMPTIONS </a:t>
            </a:r>
            <a:endParaRPr lang="en-US" sz="2800" dirty="0"/>
          </a:p>
        </p:txBody>
      </p:sp>
      <p:sp>
        <p:nvSpPr>
          <p:cNvPr id="3" name="Content Placeholder 2">
            <a:extLst>
              <a:ext uri="{FF2B5EF4-FFF2-40B4-BE49-F238E27FC236}">
                <a16:creationId xmlns:a16="http://schemas.microsoft.com/office/drawing/2014/main" id="{C18AE71E-9805-D901-9CD6-BDC9EF03E9D2}"/>
              </a:ext>
            </a:extLst>
          </p:cNvPr>
          <p:cNvSpPr>
            <a:spLocks noGrp="1"/>
          </p:cNvSpPr>
          <p:nvPr>
            <p:ph sz="half" idx="1"/>
          </p:nvPr>
        </p:nvSpPr>
        <p:spPr/>
        <p:txBody>
          <a:bodyPr>
            <a:normAutofit fontScale="77500" lnSpcReduction="20000"/>
          </a:bodyPr>
          <a:lstStyle/>
          <a:p>
            <a:endParaRPr lang="en-US" sz="2000" dirty="0"/>
          </a:p>
          <a:p>
            <a:r>
              <a:rPr lang="en-US" sz="2600" b="1" dirty="0"/>
              <a:t>Risks:</a:t>
            </a:r>
            <a:endParaRPr lang="en-US" sz="2600" dirty="0"/>
          </a:p>
          <a:p>
            <a:pPr>
              <a:buFont typeface="Arial" panose="020B0604020202020204" pitchFamily="34" charset="0"/>
              <a:buChar char="•"/>
            </a:pPr>
            <a:r>
              <a:rPr lang="en-US" sz="2600" dirty="0">
                <a:solidFill>
                  <a:schemeClr val="bg1"/>
                </a:solidFill>
              </a:rPr>
              <a:t>Increased usage during peak times may lead to system performance issues.</a:t>
            </a:r>
          </a:p>
          <a:p>
            <a:pPr>
              <a:buFont typeface="Arial" panose="020B0604020202020204" pitchFamily="34" charset="0"/>
              <a:buChar char="•"/>
            </a:pPr>
            <a:r>
              <a:rPr lang="en-US" sz="2600" dirty="0">
                <a:solidFill>
                  <a:schemeClr val="bg1"/>
                </a:solidFill>
              </a:rPr>
              <a:t>Slow adoption by employees could result in underutilization of the system.</a:t>
            </a:r>
          </a:p>
          <a:p>
            <a:pPr>
              <a:buFont typeface="Arial" panose="020B0604020202020204" pitchFamily="34" charset="0"/>
              <a:buChar char="•"/>
            </a:pPr>
            <a:r>
              <a:rPr lang="en-US" sz="2600" dirty="0">
                <a:solidFill>
                  <a:schemeClr val="bg1"/>
                </a:solidFill>
              </a:rPr>
              <a:t>Integrating with existing payment gateways or benefits systems may encounter technical challenges</a:t>
            </a:r>
          </a:p>
          <a:p>
            <a:endParaRPr lang="en-US" dirty="0"/>
          </a:p>
        </p:txBody>
      </p:sp>
      <p:sp>
        <p:nvSpPr>
          <p:cNvPr id="4" name="Content Placeholder 3">
            <a:extLst>
              <a:ext uri="{FF2B5EF4-FFF2-40B4-BE49-F238E27FC236}">
                <a16:creationId xmlns:a16="http://schemas.microsoft.com/office/drawing/2014/main" id="{7C93280E-69F3-347C-1BC8-302131EBAA97}"/>
              </a:ext>
            </a:extLst>
          </p:cNvPr>
          <p:cNvSpPr>
            <a:spLocks noGrp="1"/>
          </p:cNvSpPr>
          <p:nvPr>
            <p:ph sz="half" idx="2"/>
          </p:nvPr>
        </p:nvSpPr>
        <p:spPr>
          <a:xfrm>
            <a:off x="5594122" y="2128838"/>
            <a:ext cx="6407378" cy="4172473"/>
          </a:xfrm>
        </p:spPr>
        <p:txBody>
          <a:bodyPr>
            <a:normAutofit fontScale="77500" lnSpcReduction="20000"/>
          </a:bodyPr>
          <a:lstStyle/>
          <a:p>
            <a:r>
              <a:rPr lang="en-US" sz="2000" b="1" dirty="0"/>
              <a:t>Assumptions:</a:t>
            </a:r>
            <a:endParaRPr lang="en-US" sz="2000" dirty="0"/>
          </a:p>
          <a:p>
            <a:pPr>
              <a:buFont typeface="Arial" panose="020B0604020202020204" pitchFamily="34" charset="0"/>
              <a:buChar char="•"/>
            </a:pPr>
            <a:r>
              <a:rPr lang="en-US" sz="2100" dirty="0">
                <a:solidFill>
                  <a:schemeClr val="bg1"/>
                </a:solidFill>
              </a:rPr>
              <a:t>Employees have access to digital devices and are comfortable using them.</a:t>
            </a:r>
          </a:p>
          <a:p>
            <a:pPr>
              <a:buFont typeface="Arial" panose="020B0604020202020204" pitchFamily="34" charset="0"/>
              <a:buChar char="•"/>
            </a:pPr>
            <a:r>
              <a:rPr lang="en-US" sz="2100" dirty="0">
                <a:solidFill>
                  <a:schemeClr val="bg1"/>
                </a:solidFill>
              </a:rPr>
              <a:t>A reliable internet infrastructure and IT support are available.</a:t>
            </a:r>
          </a:p>
          <a:p>
            <a:pPr>
              <a:buFont typeface="Arial" panose="020B0604020202020204" pitchFamily="34" charset="0"/>
              <a:buChar char="•"/>
            </a:pPr>
            <a:r>
              <a:rPr lang="en-US" sz="2100" dirty="0">
                <a:solidFill>
                  <a:schemeClr val="bg1"/>
                </a:solidFill>
              </a:rPr>
              <a:t>Canteen staff will receive proper training and be prepared to operate the system.</a:t>
            </a:r>
          </a:p>
          <a:p>
            <a:pPr>
              <a:buFont typeface="Arial" panose="020B0604020202020204" pitchFamily="34" charset="0"/>
              <a:buChar char="•"/>
            </a:pPr>
            <a:r>
              <a:rPr lang="en-US" sz="2100" dirty="0">
                <a:solidFill>
                  <a:schemeClr val="bg1"/>
                </a:solidFill>
              </a:rPr>
              <a:t>Existing payment systems and seating capacity are adequate and can be optimized.</a:t>
            </a:r>
          </a:p>
          <a:p>
            <a:pPr>
              <a:buFont typeface="Arial" panose="020B0604020202020204" pitchFamily="34" charset="0"/>
              <a:buChar char="•"/>
            </a:pPr>
            <a:r>
              <a:rPr lang="en-US" sz="2100" dirty="0">
                <a:solidFill>
                  <a:schemeClr val="bg1"/>
                </a:solidFill>
              </a:rPr>
              <a:t>The project is supported by a sufficient budget and resources.</a:t>
            </a:r>
          </a:p>
          <a:p>
            <a:pPr>
              <a:buFont typeface="Arial" panose="020B0604020202020204" pitchFamily="34" charset="0"/>
              <a:buChar char="•"/>
            </a:pPr>
            <a:r>
              <a:rPr lang="en-US" sz="2100" dirty="0">
                <a:solidFill>
                  <a:schemeClr val="bg1"/>
                </a:solidFill>
              </a:rPr>
              <a:t>Both employees and management will embrace the new system.</a:t>
            </a:r>
          </a:p>
          <a:p>
            <a:pPr>
              <a:buFont typeface="Arial" panose="020B0604020202020204" pitchFamily="34" charset="0"/>
              <a:buChar char="•"/>
            </a:pPr>
            <a:r>
              <a:rPr lang="en-US" sz="2100" dirty="0">
                <a:solidFill>
                  <a:schemeClr val="bg1"/>
                </a:solidFill>
              </a:rPr>
              <a:t>Menu and inventory management will align with the system's functionalities.</a:t>
            </a:r>
          </a:p>
          <a:p>
            <a:pPr>
              <a:buFont typeface="Arial" panose="020B0604020202020204" pitchFamily="34" charset="0"/>
              <a:buChar char="•"/>
            </a:pPr>
            <a:r>
              <a:rPr lang="en-US" sz="2100" dirty="0">
                <a:solidFill>
                  <a:schemeClr val="bg1"/>
                </a:solidFill>
              </a:rPr>
              <a:t>The system will adhere to data privacy and financial regulations.</a:t>
            </a:r>
          </a:p>
          <a:p>
            <a:pPr>
              <a:buFont typeface="Arial" panose="020B0604020202020204" pitchFamily="34" charset="0"/>
              <a:buChar char="•"/>
            </a:pPr>
            <a:r>
              <a:rPr lang="en-US" sz="2100" dirty="0">
                <a:solidFill>
                  <a:schemeClr val="bg1"/>
                </a:solidFill>
              </a:rPr>
              <a:t>External vendors and dependencies will not lead to delays.</a:t>
            </a:r>
          </a:p>
          <a:p>
            <a:pPr marL="0" indent="0">
              <a:buNone/>
            </a:pPr>
            <a:endParaRPr lang="en-US" sz="20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dirty="0"/>
          </a:p>
        </p:txBody>
      </p:sp>
      <p:sp>
        <p:nvSpPr>
          <p:cNvPr id="5" name="Date Placeholder 4">
            <a:extLst>
              <a:ext uri="{FF2B5EF4-FFF2-40B4-BE49-F238E27FC236}">
                <a16:creationId xmlns:a16="http://schemas.microsoft.com/office/drawing/2014/main" id="{E2C4DA45-526E-8290-14F1-D620ADC59375}"/>
              </a:ext>
            </a:extLst>
          </p:cNvPr>
          <p:cNvSpPr>
            <a:spLocks noGrp="1"/>
          </p:cNvSpPr>
          <p:nvPr>
            <p:ph type="dt" sz="half" idx="10"/>
          </p:nvPr>
        </p:nvSpPr>
        <p:spPr/>
        <p:txBody>
          <a:bodyPr/>
          <a:lstStyle/>
          <a:p>
            <a:r>
              <a:rPr lang="en-US" dirty="0"/>
              <a:t>15/09/2024</a:t>
            </a:r>
          </a:p>
        </p:txBody>
      </p:sp>
      <p:sp>
        <p:nvSpPr>
          <p:cNvPr id="6" name="Footer Placeholder 5">
            <a:extLst>
              <a:ext uri="{FF2B5EF4-FFF2-40B4-BE49-F238E27FC236}">
                <a16:creationId xmlns:a16="http://schemas.microsoft.com/office/drawing/2014/main" id="{E0F6B66F-DFFB-06AE-B0AC-5F546AF9506A}"/>
              </a:ext>
            </a:extLst>
          </p:cNvPr>
          <p:cNvSpPr>
            <a:spLocks noGrp="1"/>
          </p:cNvSpPr>
          <p:nvPr>
            <p:ph type="ftr" sz="quarter" idx="11"/>
          </p:nvPr>
        </p:nvSpPr>
        <p:spPr/>
        <p:txBody>
          <a:bodyPr/>
          <a:lstStyle/>
          <a:p>
            <a:r>
              <a:rPr lang="en-US" sz="1400" dirty="0"/>
              <a:t>BUSINESS BUILDERS</a:t>
            </a:r>
          </a:p>
        </p:txBody>
      </p:sp>
      <p:sp>
        <p:nvSpPr>
          <p:cNvPr id="7" name="Slide Number Placeholder 6">
            <a:extLst>
              <a:ext uri="{FF2B5EF4-FFF2-40B4-BE49-F238E27FC236}">
                <a16:creationId xmlns:a16="http://schemas.microsoft.com/office/drawing/2014/main" id="{A357538F-C7F0-D78A-A96E-A6B0BF8F91BC}"/>
              </a:ext>
            </a:extLst>
          </p:cNvPr>
          <p:cNvSpPr>
            <a:spLocks noGrp="1"/>
          </p:cNvSpPr>
          <p:nvPr>
            <p:ph type="sldNum" sz="quarter" idx="12"/>
          </p:nvPr>
        </p:nvSpPr>
        <p:spPr/>
        <p:txBody>
          <a:bodyPr/>
          <a:lstStyle/>
          <a:p>
            <a:fld id="{4F6357DA-28E9-40D3-918C-4D14E8263D81}" type="slidenum">
              <a:rPr lang="en-US" smtClean="0"/>
              <a:pPr/>
              <a:t>17</a:t>
            </a:fld>
            <a:endParaRPr lang="en-US" dirty="0"/>
          </a:p>
        </p:txBody>
      </p:sp>
    </p:spTree>
    <p:extLst>
      <p:ext uri="{BB962C8B-B14F-4D97-AF65-F5344CB8AC3E}">
        <p14:creationId xmlns:p14="http://schemas.microsoft.com/office/powerpoint/2010/main" val="258277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5F49-6882-B7F2-4E8B-E0D75FF928AB}"/>
              </a:ext>
            </a:extLst>
          </p:cNvPr>
          <p:cNvSpPr>
            <a:spLocks noGrp="1"/>
          </p:cNvSpPr>
          <p:nvPr>
            <p:ph type="title"/>
          </p:nvPr>
        </p:nvSpPr>
        <p:spPr/>
        <p:txBody>
          <a:bodyPr>
            <a:normAutofit/>
          </a:bodyPr>
          <a:lstStyle/>
          <a:p>
            <a:pPr algn="ctr"/>
            <a:r>
              <a:rPr lang="en-CA" sz="2800" dirty="0"/>
              <a:t>SUCCESS CRITERIA</a:t>
            </a:r>
            <a:endParaRPr lang="en-US" sz="2800" dirty="0"/>
          </a:p>
        </p:txBody>
      </p:sp>
      <p:sp>
        <p:nvSpPr>
          <p:cNvPr id="3" name="Content Placeholder 2">
            <a:extLst>
              <a:ext uri="{FF2B5EF4-FFF2-40B4-BE49-F238E27FC236}">
                <a16:creationId xmlns:a16="http://schemas.microsoft.com/office/drawing/2014/main" id="{D43F8DE4-421B-213C-5DEC-59A6364948D7}"/>
              </a:ext>
            </a:extLst>
          </p:cNvPr>
          <p:cNvSpPr>
            <a:spLocks noGrp="1"/>
          </p:cNvSpPr>
          <p:nvPr>
            <p:ph idx="1"/>
          </p:nvPr>
        </p:nvSpPr>
        <p:spPr>
          <a:xfrm>
            <a:off x="680322" y="2336873"/>
            <a:ext cx="5708122" cy="3599316"/>
          </a:xfrm>
        </p:spPr>
        <p:txBody>
          <a:bodyPr>
            <a:normAutofit fontScale="85000" lnSpcReduction="10000"/>
          </a:bodyPr>
          <a:lstStyle/>
          <a:p>
            <a:r>
              <a:rPr lang="en-US" b="1" i="1" dirty="0">
                <a:solidFill>
                  <a:schemeClr val="bg1"/>
                </a:solidFill>
              </a:rPr>
              <a:t>Reduced Wait Times</a:t>
            </a:r>
            <a:r>
              <a:rPr lang="en-US" dirty="0">
                <a:solidFill>
                  <a:schemeClr val="bg1"/>
                </a:solidFill>
              </a:rPr>
              <a:t>: A notable decrease in employee waiting times during peak hours.</a:t>
            </a:r>
          </a:p>
          <a:p>
            <a:r>
              <a:rPr lang="en-US" b="1" i="1" dirty="0">
                <a:solidFill>
                  <a:schemeClr val="bg1"/>
                </a:solidFill>
              </a:rPr>
              <a:t>Employee Satisfaction</a:t>
            </a:r>
            <a:r>
              <a:rPr lang="en-US" dirty="0">
                <a:solidFill>
                  <a:schemeClr val="bg1"/>
                </a:solidFill>
              </a:rPr>
              <a:t>: Enhanced feedback from employees regarding the simplicity of ordering and the overall dining experience.</a:t>
            </a:r>
          </a:p>
          <a:p>
            <a:r>
              <a:rPr lang="en-US" b="1" i="1" dirty="0">
                <a:solidFill>
                  <a:schemeClr val="bg1"/>
                </a:solidFill>
              </a:rPr>
              <a:t>Increased Operational Efficiency</a:t>
            </a:r>
            <a:r>
              <a:rPr lang="en-US" dirty="0">
                <a:solidFill>
                  <a:schemeClr val="bg1"/>
                </a:solidFill>
              </a:rPr>
              <a:t>: Improved efficiency among kitchen and canteen staff through the implementation of pre-orders and real-time tracking.</a:t>
            </a:r>
          </a:p>
          <a:p>
            <a:r>
              <a:rPr lang="en-US" b="1" i="1" dirty="0">
                <a:solidFill>
                  <a:schemeClr val="bg1"/>
                </a:solidFill>
              </a:rPr>
              <a:t>Cost Savings</a:t>
            </a:r>
            <a:r>
              <a:rPr lang="en-US" dirty="0">
                <a:solidFill>
                  <a:schemeClr val="bg1"/>
                </a:solidFill>
              </a:rPr>
              <a:t>: Decreased food waste and optimized utilization of canteen resources.</a:t>
            </a:r>
          </a:p>
          <a:p>
            <a:endParaRPr lang="en-US" dirty="0"/>
          </a:p>
        </p:txBody>
      </p:sp>
      <p:sp>
        <p:nvSpPr>
          <p:cNvPr id="4" name="Date Placeholder 3">
            <a:extLst>
              <a:ext uri="{FF2B5EF4-FFF2-40B4-BE49-F238E27FC236}">
                <a16:creationId xmlns:a16="http://schemas.microsoft.com/office/drawing/2014/main" id="{8078A22F-A555-6202-9DA0-42B7CACDBE89}"/>
              </a:ext>
            </a:extLst>
          </p:cNvPr>
          <p:cNvSpPr>
            <a:spLocks noGrp="1"/>
          </p:cNvSpPr>
          <p:nvPr>
            <p:ph type="dt" sz="half" idx="10"/>
          </p:nvPr>
        </p:nvSpPr>
        <p:spPr/>
        <p:txBody>
          <a:bodyPr/>
          <a:lstStyle/>
          <a:p>
            <a:r>
              <a:rPr lang="en-US" dirty="0"/>
              <a:t>15/09/2024</a:t>
            </a:r>
          </a:p>
        </p:txBody>
      </p:sp>
      <p:sp>
        <p:nvSpPr>
          <p:cNvPr id="5" name="Footer Placeholder 4">
            <a:extLst>
              <a:ext uri="{FF2B5EF4-FFF2-40B4-BE49-F238E27FC236}">
                <a16:creationId xmlns:a16="http://schemas.microsoft.com/office/drawing/2014/main" id="{D9CD59AA-51EB-7BE5-6DD1-4C56157252F8}"/>
              </a:ext>
            </a:extLst>
          </p:cNvPr>
          <p:cNvSpPr>
            <a:spLocks noGrp="1"/>
          </p:cNvSpPr>
          <p:nvPr>
            <p:ph type="ftr" sz="quarter" idx="11"/>
          </p:nvPr>
        </p:nvSpPr>
        <p:spPr>
          <a:xfrm>
            <a:off x="680321" y="5936187"/>
            <a:ext cx="6870660" cy="365125"/>
          </a:xfrm>
        </p:spPr>
        <p:txBody>
          <a:bodyPr/>
          <a:lstStyle/>
          <a:p>
            <a:r>
              <a:rPr lang="en-CA" sz="1400" dirty="0"/>
              <a:t>BUSINESS BUILDERS</a:t>
            </a:r>
            <a:endParaRPr lang="en-US" sz="1400" dirty="0"/>
          </a:p>
        </p:txBody>
      </p:sp>
      <p:sp>
        <p:nvSpPr>
          <p:cNvPr id="6" name="Slide Number Placeholder 5">
            <a:extLst>
              <a:ext uri="{FF2B5EF4-FFF2-40B4-BE49-F238E27FC236}">
                <a16:creationId xmlns:a16="http://schemas.microsoft.com/office/drawing/2014/main" id="{6E27D356-505E-6753-7439-355988BCE89A}"/>
              </a:ext>
            </a:extLst>
          </p:cNvPr>
          <p:cNvSpPr>
            <a:spLocks noGrp="1"/>
          </p:cNvSpPr>
          <p:nvPr>
            <p:ph type="sldNum" sz="quarter" idx="12"/>
          </p:nvPr>
        </p:nvSpPr>
        <p:spPr/>
        <p:txBody>
          <a:bodyPr/>
          <a:lstStyle/>
          <a:p>
            <a:fld id="{4F6357DA-28E9-40D3-918C-4D14E8263D81}" type="slidenum">
              <a:rPr lang="en-US" smtClean="0"/>
              <a:pPr/>
              <a:t>18</a:t>
            </a:fld>
            <a:endParaRPr lang="en-US" dirty="0"/>
          </a:p>
        </p:txBody>
      </p:sp>
      <p:pic>
        <p:nvPicPr>
          <p:cNvPr id="8" name="Picture 7" descr="food delivery.png"/>
          <p:cNvPicPr>
            <a:picLocks noChangeAspect="1"/>
          </p:cNvPicPr>
          <p:nvPr/>
        </p:nvPicPr>
        <p:blipFill>
          <a:blip r:embed="rId2"/>
          <a:stretch>
            <a:fillRect/>
          </a:stretch>
        </p:blipFill>
        <p:spPr>
          <a:xfrm>
            <a:off x="6438900" y="2114550"/>
            <a:ext cx="4667250" cy="3600450"/>
          </a:xfrm>
          <a:prstGeom prst="rect">
            <a:avLst/>
          </a:prstGeom>
        </p:spPr>
      </p:pic>
    </p:spTree>
    <p:extLst>
      <p:ext uri="{BB962C8B-B14F-4D97-AF65-F5344CB8AC3E}">
        <p14:creationId xmlns:p14="http://schemas.microsoft.com/office/powerpoint/2010/main" val="3452550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9364E-BE6E-E04A-46BE-E8685D84F725}"/>
              </a:ext>
            </a:extLst>
          </p:cNvPr>
          <p:cNvSpPr>
            <a:spLocks noGrp="1"/>
          </p:cNvSpPr>
          <p:nvPr>
            <p:ph type="title"/>
          </p:nvPr>
        </p:nvSpPr>
        <p:spPr/>
        <p:txBody>
          <a:bodyPr/>
          <a:lstStyle/>
          <a:p>
            <a:pPr algn="ctr"/>
            <a:r>
              <a:rPr lang="en-CA" dirty="0"/>
              <a:t>KEY DEPENDENCIES</a:t>
            </a:r>
            <a:endParaRPr lang="en-US" dirty="0"/>
          </a:p>
        </p:txBody>
      </p:sp>
      <p:sp>
        <p:nvSpPr>
          <p:cNvPr id="4" name="Date Placeholder 3">
            <a:extLst>
              <a:ext uri="{FF2B5EF4-FFF2-40B4-BE49-F238E27FC236}">
                <a16:creationId xmlns:a16="http://schemas.microsoft.com/office/drawing/2014/main" id="{4294073D-A113-95C6-BBAC-7C3DB918D68D}"/>
              </a:ext>
            </a:extLst>
          </p:cNvPr>
          <p:cNvSpPr>
            <a:spLocks noGrp="1"/>
          </p:cNvSpPr>
          <p:nvPr>
            <p:ph type="dt" sz="half" idx="10"/>
          </p:nvPr>
        </p:nvSpPr>
        <p:spPr/>
        <p:txBody>
          <a:bodyPr/>
          <a:lstStyle/>
          <a:p>
            <a:r>
              <a:rPr lang="en-US" dirty="0"/>
              <a:t>15/09/2024</a:t>
            </a:r>
          </a:p>
        </p:txBody>
      </p:sp>
      <p:sp>
        <p:nvSpPr>
          <p:cNvPr id="5" name="Footer Placeholder 4">
            <a:extLst>
              <a:ext uri="{FF2B5EF4-FFF2-40B4-BE49-F238E27FC236}">
                <a16:creationId xmlns:a16="http://schemas.microsoft.com/office/drawing/2014/main" id="{13ABF9CB-2A40-28AD-2619-42231099DFA9}"/>
              </a:ext>
            </a:extLst>
          </p:cNvPr>
          <p:cNvSpPr>
            <a:spLocks noGrp="1"/>
          </p:cNvSpPr>
          <p:nvPr>
            <p:ph type="ftr" sz="quarter" idx="11"/>
          </p:nvPr>
        </p:nvSpPr>
        <p:spPr/>
        <p:txBody>
          <a:bodyPr/>
          <a:lstStyle/>
          <a:p>
            <a:r>
              <a:rPr lang="en-CA" sz="1400" dirty="0"/>
              <a:t>BUSINESS BUILDERS</a:t>
            </a:r>
            <a:endParaRPr lang="en-US" sz="1400" dirty="0"/>
          </a:p>
        </p:txBody>
      </p:sp>
      <p:sp>
        <p:nvSpPr>
          <p:cNvPr id="6" name="Slide Number Placeholder 5">
            <a:extLst>
              <a:ext uri="{FF2B5EF4-FFF2-40B4-BE49-F238E27FC236}">
                <a16:creationId xmlns:a16="http://schemas.microsoft.com/office/drawing/2014/main" id="{D206EAEA-D72A-6F70-9B79-3BA25ADA4437}"/>
              </a:ext>
            </a:extLst>
          </p:cNvPr>
          <p:cNvSpPr>
            <a:spLocks noGrp="1"/>
          </p:cNvSpPr>
          <p:nvPr>
            <p:ph type="sldNum" sz="quarter" idx="12"/>
          </p:nvPr>
        </p:nvSpPr>
        <p:spPr/>
        <p:txBody>
          <a:bodyPr/>
          <a:lstStyle/>
          <a:p>
            <a:fld id="{4F6357DA-28E9-40D3-918C-4D14E8263D81}" type="slidenum">
              <a:rPr lang="en-US" smtClean="0"/>
              <a:pPr/>
              <a:t>19</a:t>
            </a:fld>
            <a:endParaRPr lang="en-US" dirty="0"/>
          </a:p>
        </p:txBody>
      </p:sp>
      <p:sp>
        <p:nvSpPr>
          <p:cNvPr id="3" name="Rectangle 1">
            <a:extLst>
              <a:ext uri="{FF2B5EF4-FFF2-40B4-BE49-F238E27FC236}">
                <a16:creationId xmlns:a16="http://schemas.microsoft.com/office/drawing/2014/main" id="{320CA2A8-E16E-223C-F836-5F05DDB1DAA3}"/>
              </a:ext>
            </a:extLst>
          </p:cNvPr>
          <p:cNvSpPr>
            <a:spLocks noGrp="1" noChangeArrowheads="1"/>
          </p:cNvSpPr>
          <p:nvPr>
            <p:ph idx="1"/>
          </p:nvPr>
        </p:nvSpPr>
        <p:spPr bwMode="auto">
          <a:xfrm>
            <a:off x="328613" y="1833853"/>
            <a:ext cx="10480754"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Internet and IT Infrastructure</a:t>
            </a:r>
            <a:r>
              <a:rPr kumimoji="0" lang="en-US" altLang="en-US" sz="1600" b="0" i="0" u="none" strike="noStrike" cap="none" normalizeH="0" baseline="0" dirty="0">
                <a:ln>
                  <a:noFill/>
                </a:ln>
                <a:solidFill>
                  <a:schemeClr val="bg1"/>
                </a:solidFill>
                <a:effectLst/>
                <a:latin typeface="Arial" panose="020B0604020202020204" pitchFamily="34" charset="0"/>
              </a:rPr>
              <a:t>: Ensure reliable connectivity and robust infrastructure.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Payment and Benefits Integration</a:t>
            </a:r>
            <a:r>
              <a:rPr kumimoji="0" lang="en-US" altLang="en-US" sz="1600" b="0" i="0" u="none" strike="noStrike" cap="none" normalizeH="0" baseline="0" dirty="0">
                <a:ln>
                  <a:noFill/>
                </a:ln>
                <a:solidFill>
                  <a:schemeClr val="bg1"/>
                </a:solidFill>
                <a:effectLst/>
                <a:latin typeface="Arial" panose="020B0604020202020204" pitchFamily="34" charset="0"/>
              </a:rPr>
              <a:t>: Integrate seamlessly with existing payment systems and benefits platforms.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Canteen Staff</a:t>
            </a:r>
            <a:r>
              <a:rPr kumimoji="0" lang="en-US" altLang="en-US" sz="1600" b="0" i="0" u="none" strike="noStrike" cap="none" normalizeH="0" baseline="0" dirty="0">
                <a:ln>
                  <a:noFill/>
                </a:ln>
                <a:solidFill>
                  <a:schemeClr val="bg1"/>
                </a:solidFill>
                <a:effectLst/>
                <a:latin typeface="Arial" panose="020B0604020202020204" pitchFamily="34" charset="0"/>
              </a:rPr>
              <a:t>: Confirm availability and provide comprehensive staff training.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Support and Adoption</a:t>
            </a:r>
            <a:r>
              <a:rPr kumimoji="0" lang="en-US" altLang="en-US" sz="1600" b="0" i="0" u="none" strike="noStrike" cap="none" normalizeH="0" baseline="0" dirty="0">
                <a:ln>
                  <a:noFill/>
                </a:ln>
                <a:solidFill>
                  <a:schemeClr val="bg1"/>
                </a:solidFill>
                <a:effectLst/>
                <a:latin typeface="Arial" panose="020B0604020202020204" pitchFamily="34" charset="0"/>
              </a:rPr>
              <a:t>: Secure management support and foster employee engagement.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Vendor Quality</a:t>
            </a:r>
            <a:r>
              <a:rPr kumimoji="0" lang="en-US" altLang="en-US" sz="1600" b="0" i="0" u="none" strike="noStrike" cap="none" normalizeH="0" baseline="0" dirty="0">
                <a:ln>
                  <a:noFill/>
                </a:ln>
                <a:solidFill>
                  <a:schemeClr val="bg1"/>
                </a:solidFill>
                <a:effectLst/>
                <a:latin typeface="Arial" panose="020B0604020202020204" pitchFamily="34" charset="0"/>
              </a:rPr>
              <a:t>: Ensure timely delivery of high-quality work from third-party vendors.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Compliance</a:t>
            </a:r>
            <a:r>
              <a:rPr kumimoji="0" lang="en-US" altLang="en-US" sz="1600" b="0" i="0" u="none" strike="noStrike" cap="none" normalizeH="0" baseline="0" dirty="0">
                <a:ln>
                  <a:noFill/>
                </a:ln>
                <a:solidFill>
                  <a:schemeClr val="bg1"/>
                </a:solidFill>
                <a:effectLst/>
                <a:latin typeface="Arial" panose="020B0604020202020204" pitchFamily="34" charset="0"/>
              </a:rPr>
              <a:t>: Maintain adherence to data privacy and payment security regulations.</a:t>
            </a:r>
            <a:endParaRPr lang="en-US" altLang="en-US" sz="16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Resources</a:t>
            </a:r>
            <a:r>
              <a:rPr kumimoji="0" lang="en-US" altLang="en-US" sz="1600" b="0" i="0" u="none" strike="noStrike" cap="none" normalizeH="0" baseline="0" dirty="0">
                <a:ln>
                  <a:noFill/>
                </a:ln>
                <a:solidFill>
                  <a:schemeClr val="bg1"/>
                </a:solidFill>
                <a:effectLst/>
                <a:latin typeface="Arial" panose="020B0604020202020204" pitchFamily="34" charset="0"/>
              </a:rPr>
              <a:t>: Allocate a sufficient budget and assemble a capable project team.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Training and Testing</a:t>
            </a:r>
            <a:r>
              <a:rPr kumimoji="0" lang="en-US" altLang="en-US" sz="1600" b="0" i="0" u="none" strike="noStrike" cap="none" normalizeH="0" baseline="0" dirty="0">
                <a:ln>
                  <a:noFill/>
                </a:ln>
                <a:solidFill>
                  <a:schemeClr val="bg1"/>
                </a:solidFill>
                <a:effectLst/>
                <a:latin typeface="Arial" panose="020B0604020202020204" pitchFamily="34" charset="0"/>
              </a:rPr>
              <a:t>: Implement effective training programs and gather feedback from pilot testing.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1753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p:txBody>
          <a:bodyPr>
            <a:normAutofit fontScale="70000" lnSpcReduction="20000"/>
          </a:bodyPr>
          <a:lstStyle/>
          <a:p>
            <a:r>
              <a:rPr lang="en-US" dirty="0"/>
              <a:t>About</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p:txBody>
          <a:bodyPr/>
          <a:lstStyle/>
          <a:p>
            <a:r>
              <a:rPr lang="en-US" dirty="0"/>
              <a:t>5/09/2024</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p:txBody>
          <a:bodyPr/>
          <a:lstStyle/>
          <a:p>
            <a:r>
              <a:rPr lang="en-CA" sz="1400" dirty="0">
                <a:solidFill>
                  <a:schemeClr val="tx1"/>
                </a:solidFill>
              </a:rPr>
              <a:t>BUSINESS BUILDERS</a:t>
            </a:r>
            <a:endParaRPr lang="en-US" sz="1400" dirty="0">
              <a:solidFill>
                <a:schemeClr val="tx1"/>
              </a:solidFill>
            </a:endParaRPr>
          </a:p>
        </p:txBody>
      </p:sp>
      <p:sp>
        <p:nvSpPr>
          <p:cNvPr id="5" name="Slide Number Placeholder 4">
            <a:extLst>
              <a:ext uri="{FF2B5EF4-FFF2-40B4-BE49-F238E27FC236}">
                <a16:creationId xmlns:a16="http://schemas.microsoft.com/office/drawing/2014/main" id="{E419B032-9B39-4E33-A8E4-7843247F4036}"/>
              </a:ext>
            </a:extLst>
          </p:cNvPr>
          <p:cNvSpPr>
            <a:spLocks noGrp="1"/>
          </p:cNvSpPr>
          <p:nvPr>
            <p:ph type="sldNum" sz="quarter" idx="12"/>
          </p:nvPr>
        </p:nvSpPr>
        <p:spPr/>
        <p:txBody>
          <a:bodyPr/>
          <a:lstStyle/>
          <a:p>
            <a:fld id="{4F6357DA-28E9-40D3-918C-4D14E8263D81}" type="slidenum">
              <a:rPr lang="en-US" smtClean="0"/>
              <a:pPr/>
              <a:t>2</a:t>
            </a:fld>
            <a:endParaRPr lang="en-US" dirty="0"/>
          </a:p>
        </p:txBody>
      </p:sp>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p:txBody>
          <a:bodyPr>
            <a:normAutofit fontScale="90000"/>
          </a:bodyPr>
          <a:lstStyle/>
          <a:p>
            <a:pPr algn="ctr"/>
            <a:r>
              <a:rPr lang="en-US" b="1" dirty="0">
                <a:solidFill>
                  <a:schemeClr val="tx1"/>
                </a:solidFill>
              </a:rPr>
              <a:t>introduction</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454764"/>
            <a:ext cx="3684814" cy="3312108"/>
          </a:xfrm>
        </p:spPr>
        <p:txBody>
          <a:bodyPr>
            <a:noAutofit/>
          </a:bodyPr>
          <a:lstStyle/>
          <a:p>
            <a:r>
              <a:rPr lang="en-US" sz="1800" dirty="0">
                <a:solidFill>
                  <a:schemeClr val="bg1"/>
                </a:solidFill>
              </a:rPr>
              <a:t>Unilever is a British-Dutch FMCG company based in London, England. Its products are sold in about 190 countries. The UK offices have 1,500 employees across 12 floors, with only 2 canteens that can seat around 150 people each.</a:t>
            </a:r>
          </a:p>
        </p:txBody>
      </p:sp>
      <p:pic>
        <p:nvPicPr>
          <p:cNvPr id="19" name="Picture 18">
            <a:extLst>
              <a:ext uri="{FF2B5EF4-FFF2-40B4-BE49-F238E27FC236}">
                <a16:creationId xmlns:a16="http://schemas.microsoft.com/office/drawing/2014/main" id="{F59CA6F6-D873-BFD9-B672-05AAFF2F1AA4}"/>
              </a:ext>
            </a:extLst>
          </p:cNvPr>
          <p:cNvPicPr>
            <a:picLocks noChangeAspect="1"/>
          </p:cNvPicPr>
          <p:nvPr/>
        </p:nvPicPr>
        <p:blipFill>
          <a:blip r:embed="rId2"/>
          <a:stretch>
            <a:fillRect/>
          </a:stretch>
        </p:blipFill>
        <p:spPr>
          <a:xfrm>
            <a:off x="4633784" y="0"/>
            <a:ext cx="7552770" cy="6858000"/>
          </a:xfrm>
          <a:prstGeom prst="rect">
            <a:avLst/>
          </a:prstGeom>
        </p:spPr>
      </p:pic>
    </p:spTree>
    <p:extLst>
      <p:ext uri="{BB962C8B-B14F-4D97-AF65-F5344CB8AC3E}">
        <p14:creationId xmlns:p14="http://schemas.microsoft.com/office/powerpoint/2010/main" val="2703902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3200" dirty="0"/>
              <a:t>KEY POINTS OF CONTACTS</a:t>
            </a:r>
            <a:endParaRPr lang="en-US" sz="3200" dirty="0"/>
          </a:p>
        </p:txBody>
      </p:sp>
      <p:sp>
        <p:nvSpPr>
          <p:cNvPr id="3" name="Date Placeholder 2"/>
          <p:cNvSpPr>
            <a:spLocks noGrp="1"/>
          </p:cNvSpPr>
          <p:nvPr>
            <p:ph type="dt" sz="half" idx="10"/>
          </p:nvPr>
        </p:nvSpPr>
        <p:spPr>
          <a:xfrm>
            <a:off x="7550981" y="6129338"/>
            <a:ext cx="2743200" cy="442912"/>
          </a:xfrm>
        </p:spPr>
        <p:txBody>
          <a:bodyPr/>
          <a:lstStyle/>
          <a:p>
            <a:r>
              <a:rPr lang="en-US" dirty="0"/>
              <a:t>15/09/2024</a:t>
            </a:r>
          </a:p>
        </p:txBody>
      </p:sp>
      <p:sp>
        <p:nvSpPr>
          <p:cNvPr id="4" name="Footer Placeholder 3"/>
          <p:cNvSpPr>
            <a:spLocks noGrp="1"/>
          </p:cNvSpPr>
          <p:nvPr>
            <p:ph type="ftr" sz="quarter" idx="11"/>
          </p:nvPr>
        </p:nvSpPr>
        <p:spPr>
          <a:xfrm>
            <a:off x="680321" y="6186488"/>
            <a:ext cx="6870660" cy="485775"/>
          </a:xfrm>
        </p:spPr>
        <p:txBody>
          <a:bodyPr/>
          <a:lstStyle/>
          <a:p>
            <a:r>
              <a:rPr lang="en-CA" sz="1400" dirty="0"/>
              <a:t>BUSINESS BUILDERS </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20</a:t>
            </a:fld>
            <a:endParaRPr lang="en-US" dirty="0"/>
          </a:p>
        </p:txBody>
      </p:sp>
      <p:sp>
        <p:nvSpPr>
          <p:cNvPr id="6" name="TextBox 5"/>
          <p:cNvSpPr txBox="1"/>
          <p:nvPr/>
        </p:nvSpPr>
        <p:spPr>
          <a:xfrm>
            <a:off x="257174" y="2214562"/>
            <a:ext cx="10544175" cy="4278094"/>
          </a:xfrm>
          <a:prstGeom prst="rect">
            <a:avLst/>
          </a:prstGeom>
          <a:noFill/>
        </p:spPr>
        <p:txBody>
          <a:bodyPr wrap="square" rtlCol="0">
            <a:spAutoFit/>
          </a:bodyPr>
          <a:lstStyle/>
          <a:p>
            <a:pPr marL="285750" indent="-285750">
              <a:buFont typeface="Arial" panose="020B0604020202020204" pitchFamily="34" charset="0"/>
              <a:buChar char="•"/>
            </a:pPr>
            <a:r>
              <a:rPr lang="en-US" sz="1600" b="1" i="1" dirty="0">
                <a:solidFill>
                  <a:schemeClr val="bg1"/>
                </a:solidFill>
              </a:rPr>
              <a:t>Scrum Master</a:t>
            </a:r>
            <a:r>
              <a:rPr lang="en-US" sz="1600" dirty="0">
                <a:solidFill>
                  <a:schemeClr val="bg1"/>
                </a:solidFill>
              </a:rPr>
              <a:t>: Oversees the overall project coordination. Development Team Support: Ensures readiness of the environment and provides technical assistance.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i="1" dirty="0">
                <a:solidFill>
                  <a:schemeClr val="bg1"/>
                </a:solidFill>
              </a:rPr>
              <a:t>IT Support/Infrastructure Team</a:t>
            </a:r>
            <a:r>
              <a:rPr lang="en-US" sz="1600" dirty="0">
                <a:solidFill>
                  <a:schemeClr val="bg1"/>
                </a:solidFill>
              </a:rPr>
              <a:t>: Manages IT and network support. Payment Gateway Provider: Facilitates integration for payment processing.</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i="1" dirty="0">
                <a:solidFill>
                  <a:schemeClr val="bg1"/>
                </a:solidFill>
              </a:rPr>
              <a:t>Employee Benefits System Administrator</a:t>
            </a:r>
            <a:r>
              <a:rPr lang="en-US" sz="1600" dirty="0">
                <a:solidFill>
                  <a:schemeClr val="bg1"/>
                </a:solidFill>
              </a:rPr>
              <a:t>: Oversees the integration of employee benefits.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i="1" dirty="0">
                <a:solidFill>
                  <a:schemeClr val="bg1"/>
                </a:solidFill>
              </a:rPr>
              <a:t>Canteen Manager</a:t>
            </a:r>
            <a:r>
              <a:rPr lang="en-US" sz="1600" dirty="0">
                <a:solidFill>
                  <a:schemeClr val="bg1"/>
                </a:solidFill>
              </a:rPr>
              <a:t>: Coordinates operations and staff management/UI Designer: Concentrates on design elements and user experience.</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i="1" dirty="0">
                <a:solidFill>
                  <a:schemeClr val="bg1"/>
                </a:solidFill>
              </a:rPr>
              <a:t>Data Analytics/BI Specialist</a:t>
            </a:r>
            <a:r>
              <a:rPr lang="en-US" sz="1600" dirty="0">
                <a:solidFill>
                  <a:schemeClr val="bg1"/>
                </a:solidFill>
              </a:rPr>
              <a:t>: Handles data analysis and reporting functions.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i="1" dirty="0">
                <a:solidFill>
                  <a:schemeClr val="bg1"/>
                </a:solidFill>
              </a:rPr>
              <a:t>Compliance Officer</a:t>
            </a:r>
            <a:r>
              <a:rPr lang="en-US" sz="1600" dirty="0">
                <a:solidFill>
                  <a:schemeClr val="bg1"/>
                </a:solidFill>
              </a:rPr>
              <a:t>: Ensures adherence to legal and regulatory standards. Helpdesk: Offers support and resolves issues as they arise. Vendor/Third-Party Contact: Manages relationships with external vendor teams.</a:t>
            </a:r>
          </a:p>
          <a:p>
            <a:endParaRPr lang="en-US" sz="1600" dirty="0">
              <a:solidFill>
                <a:schemeClr val="bg1"/>
              </a:solidFill>
            </a:endParaRPr>
          </a:p>
          <a:p>
            <a:pPr marL="285750" indent="-285750">
              <a:buFont typeface="Arial" panose="020B0604020202020204" pitchFamily="34" charset="0"/>
              <a:buChar char="•"/>
            </a:pPr>
            <a:r>
              <a:rPr lang="en-US" sz="1600" b="1" i="1" dirty="0">
                <a:solidFill>
                  <a:schemeClr val="bg1"/>
                </a:solidFill>
              </a:rPr>
              <a:t>Training Coordinator</a:t>
            </a:r>
            <a:r>
              <a:rPr lang="en-US" sz="1600" dirty="0">
                <a:solidFill>
                  <a:schemeClr val="bg1"/>
                </a:solidFill>
              </a:rPr>
              <a:t>: Responsible for training and onboarding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AF88-8CFF-59E9-8E73-57F40ACC2618}"/>
              </a:ext>
            </a:extLst>
          </p:cNvPr>
          <p:cNvSpPr>
            <a:spLocks noGrp="1"/>
          </p:cNvSpPr>
          <p:nvPr>
            <p:ph type="title"/>
          </p:nvPr>
        </p:nvSpPr>
        <p:spPr/>
        <p:txBody>
          <a:bodyPr/>
          <a:lstStyle/>
          <a:p>
            <a:pPr algn="ctr"/>
            <a:r>
              <a:rPr lang="en-CA" dirty="0"/>
              <a:t>“AS-IS PROCESS”</a:t>
            </a:r>
            <a:endParaRPr lang="en-US" dirty="0"/>
          </a:p>
        </p:txBody>
      </p:sp>
      <p:sp>
        <p:nvSpPr>
          <p:cNvPr id="3" name="Date Placeholder 2">
            <a:extLst>
              <a:ext uri="{FF2B5EF4-FFF2-40B4-BE49-F238E27FC236}">
                <a16:creationId xmlns:a16="http://schemas.microsoft.com/office/drawing/2014/main" id="{59A397CF-7B84-10F5-EC13-A3DE33CEE1BA}"/>
              </a:ext>
            </a:extLst>
          </p:cNvPr>
          <p:cNvSpPr>
            <a:spLocks noGrp="1"/>
          </p:cNvSpPr>
          <p:nvPr>
            <p:ph type="dt" sz="half" idx="10"/>
          </p:nvPr>
        </p:nvSpPr>
        <p:spPr/>
        <p:txBody>
          <a:bodyPr/>
          <a:lstStyle/>
          <a:p>
            <a:r>
              <a:rPr lang="en-US" dirty="0"/>
              <a:t>15/09/2024</a:t>
            </a:r>
          </a:p>
        </p:txBody>
      </p:sp>
      <p:sp>
        <p:nvSpPr>
          <p:cNvPr id="4" name="Footer Placeholder 3">
            <a:extLst>
              <a:ext uri="{FF2B5EF4-FFF2-40B4-BE49-F238E27FC236}">
                <a16:creationId xmlns:a16="http://schemas.microsoft.com/office/drawing/2014/main" id="{7AD890D1-F24A-F7E6-B216-22DF661C3AD4}"/>
              </a:ext>
            </a:extLst>
          </p:cNvPr>
          <p:cNvSpPr>
            <a:spLocks noGrp="1"/>
          </p:cNvSpPr>
          <p:nvPr>
            <p:ph type="ftr" sz="quarter" idx="11"/>
          </p:nvPr>
        </p:nvSpPr>
        <p:spPr/>
        <p:txBody>
          <a:bodyPr/>
          <a:lstStyle/>
          <a:p>
            <a:r>
              <a:rPr lang="en-CA" sz="1400" dirty="0"/>
              <a:t>BUSINESS BUILDERS</a:t>
            </a:r>
            <a:endParaRPr lang="en-US" sz="1400" dirty="0"/>
          </a:p>
        </p:txBody>
      </p:sp>
      <p:sp>
        <p:nvSpPr>
          <p:cNvPr id="5" name="Slide Number Placeholder 4">
            <a:extLst>
              <a:ext uri="{FF2B5EF4-FFF2-40B4-BE49-F238E27FC236}">
                <a16:creationId xmlns:a16="http://schemas.microsoft.com/office/drawing/2014/main" id="{C6793662-A0D0-5234-9249-EA1D1A477C38}"/>
              </a:ext>
            </a:extLst>
          </p:cNvPr>
          <p:cNvSpPr>
            <a:spLocks noGrp="1"/>
          </p:cNvSpPr>
          <p:nvPr>
            <p:ph type="sldNum" sz="quarter" idx="12"/>
          </p:nvPr>
        </p:nvSpPr>
        <p:spPr/>
        <p:txBody>
          <a:bodyPr/>
          <a:lstStyle/>
          <a:p>
            <a:fld id="{4F6357DA-28E9-40D3-918C-4D14E8263D81}" type="slidenum">
              <a:rPr lang="en-US" smtClean="0"/>
              <a:pPr/>
              <a:t>21</a:t>
            </a:fld>
            <a:endParaRPr lang="en-US" dirty="0"/>
          </a:p>
        </p:txBody>
      </p:sp>
      <p:sp>
        <p:nvSpPr>
          <p:cNvPr id="7" name="TextBox 6">
            <a:extLst>
              <a:ext uri="{FF2B5EF4-FFF2-40B4-BE49-F238E27FC236}">
                <a16:creationId xmlns:a16="http://schemas.microsoft.com/office/drawing/2014/main" id="{BEE4B03E-4428-DDB8-E99B-244845DA16C5}"/>
              </a:ext>
            </a:extLst>
          </p:cNvPr>
          <p:cNvSpPr txBox="1"/>
          <p:nvPr/>
        </p:nvSpPr>
        <p:spPr>
          <a:xfrm>
            <a:off x="242888" y="2123267"/>
            <a:ext cx="11415712"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Employees would prefer to take their lunch between 12 noon to 1 pm.</a:t>
            </a:r>
          </a:p>
          <a:p>
            <a:pPr marL="285750" indent="-285750">
              <a:buFont typeface="Arial" panose="020B0604020202020204" pitchFamily="34" charset="0"/>
              <a:buChar char="•"/>
            </a:pPr>
            <a:r>
              <a:rPr lang="en-US" dirty="0">
                <a:solidFill>
                  <a:schemeClr val="bg1"/>
                </a:solidFill>
              </a:rPr>
              <a:t>A huge rush in the canteen during lunch hours resulting in employees wasting a lot of time waiting for tables to be vacant.</a:t>
            </a:r>
          </a:p>
          <a:p>
            <a:pPr marL="285750" indent="-285750">
              <a:buFont typeface="Arial" panose="020B0604020202020204" pitchFamily="34" charset="0"/>
              <a:buChar char="•"/>
            </a:pPr>
            <a:r>
              <a:rPr lang="en-US" dirty="0">
                <a:solidFill>
                  <a:schemeClr val="bg1"/>
                </a:solidFill>
              </a:rPr>
              <a:t>It takes around 60 minutes for employees to go and come back from lunch.</a:t>
            </a:r>
          </a:p>
          <a:p>
            <a:pPr marL="285750" indent="-285750">
              <a:buFont typeface="Arial" panose="020B0604020202020204" pitchFamily="34" charset="0"/>
              <a:buChar char="•"/>
            </a:pPr>
            <a:r>
              <a:rPr lang="en-US" dirty="0">
                <a:solidFill>
                  <a:schemeClr val="bg1"/>
                </a:solidFill>
              </a:rPr>
              <a:t>Lots of time were wasted in waiting in a queue to collect food and get a table to sit and eat.</a:t>
            </a:r>
          </a:p>
          <a:p>
            <a:pPr marL="285750" indent="-285750">
              <a:buFont typeface="Arial" panose="020B0604020202020204" pitchFamily="34" charset="0"/>
              <a:buChar char="•"/>
            </a:pPr>
            <a:r>
              <a:rPr lang="en-US" dirty="0">
                <a:solidFill>
                  <a:schemeClr val="bg1"/>
                </a:solidFill>
              </a:rPr>
              <a:t>Employees don’t always get the choice of food they want because the canteen runs out of certain items.</a:t>
            </a:r>
          </a:p>
          <a:p>
            <a:pPr marL="285750" indent="-285750">
              <a:buFont typeface="Arial" panose="020B0604020202020204" pitchFamily="34" charset="0"/>
              <a:buChar char="•"/>
            </a:pPr>
            <a:r>
              <a:rPr lang="en-US" dirty="0">
                <a:solidFill>
                  <a:schemeClr val="bg1"/>
                </a:solidFill>
              </a:rPr>
              <a:t> The canteen wastes a significant quantity of food by throwing away what is not purchased.</a:t>
            </a:r>
          </a:p>
          <a:p>
            <a:pPr marL="285750" indent="-285750">
              <a:buFont typeface="Arial" panose="020B0604020202020204" pitchFamily="34" charset="0"/>
              <a:buChar char="•"/>
            </a:pPr>
            <a:r>
              <a:rPr lang="en-US" dirty="0">
                <a:solidFill>
                  <a:schemeClr val="bg1"/>
                </a:solidFill>
              </a:rPr>
              <a:t>Many employees have requested a system that would permit a canteen user to order meals online, to be delivered to their work location at a specified time and date.</a:t>
            </a:r>
          </a:p>
        </p:txBody>
      </p:sp>
    </p:spTree>
    <p:extLst>
      <p:ext uri="{BB962C8B-B14F-4D97-AF65-F5344CB8AC3E}">
        <p14:creationId xmlns:p14="http://schemas.microsoft.com/office/powerpoint/2010/main" val="3309667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AS IS PROCESS MAPPING</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CA" dirty="0"/>
              <a:t>BUSINESS BUILDERS</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22</a:t>
            </a:fld>
            <a:endParaRPr lang="en-US" dirty="0"/>
          </a:p>
        </p:txBody>
      </p:sp>
      <p:pic>
        <p:nvPicPr>
          <p:cNvPr id="6" name="Picture 5" descr="UNILEVER PROCESS MAPPING-AS-IS..png"/>
          <p:cNvPicPr>
            <a:picLocks noChangeAspect="1"/>
          </p:cNvPicPr>
          <p:nvPr/>
        </p:nvPicPr>
        <p:blipFill>
          <a:blip r:embed="rId2"/>
          <a:stretch>
            <a:fillRect/>
          </a:stretch>
        </p:blipFill>
        <p:spPr>
          <a:xfrm>
            <a:off x="928688" y="2094786"/>
            <a:ext cx="9358312" cy="39535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TO BE PROCESS MAPPING</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CA" dirty="0"/>
              <a:t>BUSINESS BUILDERS</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23</a:t>
            </a:fld>
            <a:endParaRPr lang="en-US" dirty="0"/>
          </a:p>
        </p:txBody>
      </p:sp>
      <p:pic>
        <p:nvPicPr>
          <p:cNvPr id="6" name="Picture 5" descr="UNILEVER PROCESS MAPPING-TO-BE..png"/>
          <p:cNvPicPr>
            <a:picLocks noChangeAspect="1"/>
          </p:cNvPicPr>
          <p:nvPr/>
        </p:nvPicPr>
        <p:blipFill>
          <a:blip r:embed="rId2"/>
          <a:stretch>
            <a:fillRect/>
          </a:stretch>
        </p:blipFill>
        <p:spPr>
          <a:xfrm>
            <a:off x="428625" y="2167423"/>
            <a:ext cx="11329988" cy="44476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sz="3200" dirty="0"/>
              <a:t>FEATURE THAT NEEDS TO BE DEVELOPED IN THE NEW SYSTEM</a:t>
            </a:r>
            <a:endParaRPr lang="en-US" sz="3200"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a:xfrm>
            <a:off x="708896" y="5921901"/>
            <a:ext cx="6870660" cy="365125"/>
          </a:xfrm>
        </p:spPr>
        <p:txBody>
          <a:bodyPr/>
          <a:lstStyle/>
          <a:p>
            <a:r>
              <a:rPr lang="en-CA" sz="1400" dirty="0"/>
              <a:t>BUSINESS BUILDERS</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24</a:t>
            </a:fld>
            <a:endParaRPr lang="en-US" dirty="0"/>
          </a:p>
        </p:txBody>
      </p:sp>
      <p:sp>
        <p:nvSpPr>
          <p:cNvPr id="6" name="TextBox 5"/>
          <p:cNvSpPr txBox="1"/>
          <p:nvPr/>
        </p:nvSpPr>
        <p:spPr>
          <a:xfrm>
            <a:off x="557213" y="2228851"/>
            <a:ext cx="7480621" cy="3785652"/>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bg1"/>
                </a:solidFill>
              </a:rPr>
              <a:t>Online Ordering: Facilitate convenient online meal ordering.</a:t>
            </a:r>
          </a:p>
          <a:p>
            <a:pPr marL="285750" indent="-285750">
              <a:buFont typeface="Arial" panose="020B0604020202020204" pitchFamily="34" charset="0"/>
              <a:buChar char="•"/>
            </a:pPr>
            <a:r>
              <a:rPr lang="en-US" sz="1500" dirty="0">
                <a:solidFill>
                  <a:schemeClr val="bg1"/>
                </a:solidFill>
              </a:rPr>
              <a:t>Real-Time Menu Availability: Provide up-to-date information on menu options.</a:t>
            </a:r>
          </a:p>
          <a:p>
            <a:pPr marL="285750" indent="-285750">
              <a:buFont typeface="Arial" panose="020B0604020202020204" pitchFamily="34" charset="0"/>
              <a:buChar char="•"/>
            </a:pPr>
            <a:r>
              <a:rPr lang="en-US" sz="1500" dirty="0">
                <a:solidFill>
                  <a:schemeClr val="bg1"/>
                </a:solidFill>
              </a:rPr>
              <a:t>Order Tracking and Notifications: Enable tracking of orders with timely notifications.</a:t>
            </a:r>
          </a:p>
          <a:p>
            <a:pPr marL="285750" indent="-285750">
              <a:buFont typeface="Arial" panose="020B0604020202020204" pitchFamily="34" charset="0"/>
              <a:buChar char="•"/>
            </a:pPr>
            <a:r>
              <a:rPr lang="en-US" sz="1500" dirty="0">
                <a:solidFill>
                  <a:schemeClr val="bg1"/>
                </a:solidFill>
              </a:rPr>
              <a:t>Secure Login System: Implement a secure login process for employees.</a:t>
            </a:r>
          </a:p>
          <a:p>
            <a:pPr marL="285750" indent="-285750">
              <a:buFont typeface="Arial" panose="020B0604020202020204" pitchFamily="34" charset="0"/>
              <a:buChar char="•"/>
            </a:pPr>
            <a:r>
              <a:rPr lang="en-US" sz="1500" dirty="0">
                <a:solidFill>
                  <a:schemeClr val="bg1"/>
                </a:solidFill>
              </a:rPr>
              <a:t>Order History and Reordering: Allow access to past orders for easy reordering.</a:t>
            </a:r>
          </a:p>
          <a:p>
            <a:pPr marL="285750" indent="-285750">
              <a:buFont typeface="Arial" panose="020B0604020202020204" pitchFamily="34" charset="0"/>
              <a:buChar char="•"/>
            </a:pPr>
            <a:r>
              <a:rPr lang="en-US" sz="1500" dirty="0">
                <a:solidFill>
                  <a:schemeClr val="bg1"/>
                </a:solidFill>
              </a:rPr>
              <a:t>Feedback on Employee Experience: Gather feedback to enhance the overall employee dining experience.</a:t>
            </a:r>
          </a:p>
          <a:p>
            <a:pPr marL="285750" indent="-285750">
              <a:buFont typeface="Arial" panose="020B0604020202020204" pitchFamily="34" charset="0"/>
              <a:buChar char="•"/>
            </a:pPr>
            <a:r>
              <a:rPr lang="en-US" sz="1500" dirty="0">
                <a:solidFill>
                  <a:schemeClr val="bg1"/>
                </a:solidFill>
              </a:rPr>
              <a:t>Meal Customization: Offer meal customization options to accommodate dietary needs.</a:t>
            </a:r>
          </a:p>
          <a:p>
            <a:pPr marL="285750" indent="-285750">
              <a:buFont typeface="Arial" panose="020B0604020202020204" pitchFamily="34" charset="0"/>
              <a:buChar char="•"/>
            </a:pPr>
            <a:r>
              <a:rPr lang="en-US" sz="1500" dirty="0">
                <a:solidFill>
                  <a:schemeClr val="bg1"/>
                </a:solidFill>
              </a:rPr>
              <a:t>Data Analytics and Reporting Tools: Equip management with tools for data analysis and reporting.</a:t>
            </a:r>
          </a:p>
          <a:p>
            <a:pPr marL="285750" indent="-285750">
              <a:buFont typeface="Arial" panose="020B0604020202020204" pitchFamily="34" charset="0"/>
              <a:buChar char="•"/>
            </a:pPr>
            <a:r>
              <a:rPr lang="en-US" sz="1500" dirty="0">
                <a:solidFill>
                  <a:schemeClr val="bg1"/>
                </a:solidFill>
              </a:rPr>
              <a:t>Payroll Integration for Payments: Integrate with payroll systems for streamlined payment processing.</a:t>
            </a:r>
          </a:p>
          <a:p>
            <a:pPr marL="285750" indent="-285750">
              <a:buFont typeface="Arial" panose="020B0604020202020204" pitchFamily="34" charset="0"/>
              <a:buChar char="•"/>
            </a:pPr>
            <a:r>
              <a:rPr lang="en-US" sz="1500" dirty="0">
                <a:solidFill>
                  <a:schemeClr val="bg1"/>
                </a:solidFill>
              </a:rPr>
              <a:t>Order Processing: Ensure efficient order processing.</a:t>
            </a:r>
          </a:p>
          <a:p>
            <a:pPr marL="285750" indent="-285750">
              <a:buFont typeface="Arial" panose="020B0604020202020204" pitchFamily="34" charset="0"/>
              <a:buChar char="•"/>
            </a:pPr>
            <a:r>
              <a:rPr lang="en-US" sz="1500" dirty="0">
                <a:solidFill>
                  <a:schemeClr val="bg1"/>
                </a:solidFill>
              </a:rPr>
              <a:t>User Interface: Design an intuitive user interface for a seamless experience.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USER STORIES AND SPRINTS 1</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CA" dirty="0"/>
              <a:t>BUSINESS BUILDERS</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25</a:t>
            </a:fld>
            <a:endParaRPr lang="en-US" dirty="0"/>
          </a:p>
        </p:txBody>
      </p:sp>
      <p:pic>
        <p:nvPicPr>
          <p:cNvPr id="7" name="Picture 6" descr="Screenshot 2024-09-19 142334.png"/>
          <p:cNvPicPr>
            <a:picLocks noChangeAspect="1"/>
          </p:cNvPicPr>
          <p:nvPr/>
        </p:nvPicPr>
        <p:blipFill>
          <a:blip r:embed="rId2"/>
          <a:stretch>
            <a:fillRect/>
          </a:stretch>
        </p:blipFill>
        <p:spPr>
          <a:xfrm>
            <a:off x="264464" y="2069577"/>
            <a:ext cx="11499906" cy="461782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USER STORIES AND SPRINTS 2</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26</a:t>
            </a:fld>
            <a:endParaRPr lang="en-US" dirty="0"/>
          </a:p>
        </p:txBody>
      </p:sp>
      <p:pic>
        <p:nvPicPr>
          <p:cNvPr id="9" name="Picture 8" descr="8-27.png"/>
          <p:cNvPicPr>
            <a:picLocks noChangeAspect="1"/>
          </p:cNvPicPr>
          <p:nvPr/>
        </p:nvPicPr>
        <p:blipFill>
          <a:blip r:embed="rId2"/>
          <a:stretch>
            <a:fillRect/>
          </a:stretch>
        </p:blipFill>
        <p:spPr>
          <a:xfrm>
            <a:off x="218364" y="2013741"/>
            <a:ext cx="11495964" cy="465319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USER STORIES AND SPRINTS 3</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27</a:t>
            </a:fld>
            <a:endParaRPr lang="en-US" dirty="0"/>
          </a:p>
        </p:txBody>
      </p:sp>
      <p:pic>
        <p:nvPicPr>
          <p:cNvPr id="6" name="Picture 5" descr="27-35.png"/>
          <p:cNvPicPr>
            <a:picLocks noChangeAspect="1"/>
          </p:cNvPicPr>
          <p:nvPr/>
        </p:nvPicPr>
        <p:blipFill>
          <a:blip r:embed="rId2"/>
          <a:stretch>
            <a:fillRect/>
          </a:stretch>
        </p:blipFill>
        <p:spPr>
          <a:xfrm>
            <a:off x="327546" y="2095847"/>
            <a:ext cx="11573302" cy="45915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455" y="1571650"/>
            <a:ext cx="10620029" cy="5024611"/>
          </a:xfrm>
        </p:spPr>
        <p:txBody>
          <a:bodyPr/>
          <a:lstStyle/>
          <a:p>
            <a:pPr algn="ctr"/>
            <a:r>
              <a:rPr lang="en-CA" dirty="0"/>
              <a:t>THANK YOU</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28</a:t>
            </a:fld>
            <a:endParaRPr lang="en-US" dirty="0"/>
          </a:p>
        </p:txBody>
      </p:sp>
      <p:pic>
        <p:nvPicPr>
          <p:cNvPr id="1026" name="Picture 2" descr="Image result for free thank you images to copy">
            <a:extLst>
              <a:ext uri="{FF2B5EF4-FFF2-40B4-BE49-F238E27FC236}">
                <a16:creationId xmlns:a16="http://schemas.microsoft.com/office/drawing/2014/main" id="{32DBFBB9-AE2F-0988-A48B-B00BACF1C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2184"/>
            <a:ext cx="12192000" cy="6265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76B4-76EF-B043-1E0E-62F2815DB0A9}"/>
              </a:ext>
            </a:extLst>
          </p:cNvPr>
          <p:cNvSpPr>
            <a:spLocks noGrp="1"/>
          </p:cNvSpPr>
          <p:nvPr>
            <p:ph type="title"/>
          </p:nvPr>
        </p:nvSpPr>
        <p:spPr>
          <a:xfrm>
            <a:off x="2592924" y="624110"/>
            <a:ext cx="4808773" cy="1176115"/>
          </a:xfrm>
        </p:spPr>
        <p:txBody>
          <a:bodyPr>
            <a:noAutofit/>
          </a:bodyPr>
          <a:lstStyle/>
          <a:p>
            <a:pPr algn="ctr"/>
            <a:r>
              <a:rPr lang="en-CA" dirty="0"/>
              <a:t>PROBLEM STATEMENT</a:t>
            </a:r>
            <a:endParaRPr lang="en-US" dirty="0"/>
          </a:p>
        </p:txBody>
      </p:sp>
      <p:sp>
        <p:nvSpPr>
          <p:cNvPr id="3" name="Date Placeholder 2">
            <a:extLst>
              <a:ext uri="{FF2B5EF4-FFF2-40B4-BE49-F238E27FC236}">
                <a16:creationId xmlns:a16="http://schemas.microsoft.com/office/drawing/2014/main" id="{454AB014-AFF1-D7B0-4F3B-1F2BA2414A1F}"/>
              </a:ext>
            </a:extLst>
          </p:cNvPr>
          <p:cNvSpPr>
            <a:spLocks noGrp="1"/>
          </p:cNvSpPr>
          <p:nvPr>
            <p:ph type="dt" sz="half" idx="10"/>
          </p:nvPr>
        </p:nvSpPr>
        <p:spPr/>
        <p:txBody>
          <a:bodyPr/>
          <a:lstStyle/>
          <a:p>
            <a:r>
              <a:rPr lang="en-US" dirty="0"/>
              <a:t>15/09/2024</a:t>
            </a:r>
          </a:p>
        </p:txBody>
      </p:sp>
      <p:sp>
        <p:nvSpPr>
          <p:cNvPr id="4" name="Footer Placeholder 3">
            <a:extLst>
              <a:ext uri="{FF2B5EF4-FFF2-40B4-BE49-F238E27FC236}">
                <a16:creationId xmlns:a16="http://schemas.microsoft.com/office/drawing/2014/main" id="{1E43A900-3253-5E2C-2631-29051549F722}"/>
              </a:ext>
            </a:extLst>
          </p:cNvPr>
          <p:cNvSpPr>
            <a:spLocks noGrp="1"/>
          </p:cNvSpPr>
          <p:nvPr>
            <p:ph type="ftr" sz="quarter" idx="11"/>
          </p:nvPr>
        </p:nvSpPr>
        <p:spPr>
          <a:xfrm>
            <a:off x="680321" y="5936188"/>
            <a:ext cx="6870660" cy="751639"/>
          </a:xfrm>
        </p:spPr>
        <p:txBody>
          <a:bodyPr/>
          <a:lstStyle/>
          <a:p>
            <a:r>
              <a:rPr lang="en-CA" sz="1400" b="1" dirty="0">
                <a:solidFill>
                  <a:schemeClr val="tx1"/>
                </a:solidFill>
                <a:latin typeface="Arial" panose="020B0604020202020204" pitchFamily="34" charset="0"/>
                <a:cs typeface="Arial" panose="020B0604020202020204" pitchFamily="34" charset="0"/>
              </a:rPr>
              <a:t>BUSINESS BUILDERS</a:t>
            </a:r>
            <a:endParaRPr lang="en-US" sz="1400" b="1" dirty="0">
              <a:solidFill>
                <a:schemeClr val="tx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98D08158-9751-CAB4-CCB2-7102CC9A59F7}"/>
              </a:ext>
            </a:extLst>
          </p:cNvPr>
          <p:cNvSpPr>
            <a:spLocks noGrp="1"/>
          </p:cNvSpPr>
          <p:nvPr>
            <p:ph type="sldNum" sz="quarter" idx="12"/>
          </p:nvPr>
        </p:nvSpPr>
        <p:spPr/>
        <p:txBody>
          <a:bodyPr/>
          <a:lstStyle/>
          <a:p>
            <a:fld id="{4F6357DA-28E9-40D3-918C-4D14E8263D81}" type="slidenum">
              <a:rPr lang="en-US" smtClean="0"/>
              <a:pPr/>
              <a:t>3</a:t>
            </a:fld>
            <a:endParaRPr lang="en-US" dirty="0"/>
          </a:p>
        </p:txBody>
      </p:sp>
      <p:sp>
        <p:nvSpPr>
          <p:cNvPr id="7" name="TextBox 6">
            <a:extLst>
              <a:ext uri="{FF2B5EF4-FFF2-40B4-BE49-F238E27FC236}">
                <a16:creationId xmlns:a16="http://schemas.microsoft.com/office/drawing/2014/main" id="{D025A313-BBAC-1A94-66B0-7C02D1FE8398}"/>
              </a:ext>
            </a:extLst>
          </p:cNvPr>
          <p:cNvSpPr txBox="1"/>
          <p:nvPr/>
        </p:nvSpPr>
        <p:spPr>
          <a:xfrm>
            <a:off x="889687" y="2057400"/>
            <a:ext cx="5206314" cy="3693319"/>
          </a:xfrm>
          <a:prstGeom prst="rect">
            <a:avLst/>
          </a:prstGeom>
          <a:noFill/>
        </p:spPr>
        <p:txBody>
          <a:bodyPr wrap="square">
            <a:spAutoFit/>
          </a:bodyPr>
          <a:lstStyle/>
          <a:p>
            <a:pPr lvl="1" algn="ctr"/>
            <a:r>
              <a:rPr lang="en-US" b="1" dirty="0">
                <a:solidFill>
                  <a:schemeClr val="bg1"/>
                </a:solidFill>
              </a:rPr>
              <a:t>Unilever’s canteen faces challenges in accommodating its 1,500 employees due to limited seating capacity. During peak hours, employees experience long wait times, overcrowding, and a shortage of available seating, which negatively impacts the overall dining experience. This situation not only reduces employee satisfaction but also leads to delays in returning to work after lunch. Addressing the seating issue is essential for enhancing the dining experience and improving time management</a:t>
            </a:r>
          </a:p>
        </p:txBody>
      </p:sp>
      <p:pic>
        <p:nvPicPr>
          <p:cNvPr id="8" name="Picture 7" descr="Picture for slide 3.jpg"/>
          <p:cNvPicPr>
            <a:picLocks noChangeAspect="1"/>
          </p:cNvPicPr>
          <p:nvPr/>
        </p:nvPicPr>
        <p:blipFill>
          <a:blip r:embed="rId2"/>
          <a:stretch>
            <a:fillRect/>
          </a:stretch>
        </p:blipFill>
        <p:spPr>
          <a:xfrm>
            <a:off x="6229350" y="2022701"/>
            <a:ext cx="4533900" cy="3526971"/>
          </a:xfrm>
          <a:prstGeom prst="rect">
            <a:avLst/>
          </a:prstGeom>
        </p:spPr>
      </p:pic>
    </p:spTree>
    <p:extLst>
      <p:ext uri="{BB962C8B-B14F-4D97-AF65-F5344CB8AC3E}">
        <p14:creationId xmlns:p14="http://schemas.microsoft.com/office/powerpoint/2010/main" val="2325987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p:txBody>
          <a:bodyPr/>
          <a:lstStyle/>
          <a:p>
            <a:r>
              <a:rPr lang="en-US" sz="1400" dirty="0"/>
              <a:t>15/09/2024</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a:xfrm>
            <a:off x="666033" y="5964763"/>
            <a:ext cx="6870660" cy="365125"/>
          </a:xfrm>
        </p:spPr>
        <p:txBody>
          <a:bodyPr/>
          <a:lstStyle/>
          <a:p>
            <a:r>
              <a:rPr lang="en-CA" sz="1400" dirty="0"/>
              <a:t>BUSINESS BUILDERS </a:t>
            </a:r>
            <a:endParaRPr lang="en-US" sz="1400" dirty="0"/>
          </a:p>
        </p:txBody>
      </p:sp>
      <p:sp>
        <p:nvSpPr>
          <p:cNvPr id="5" name="Slide Number Placeholder 4">
            <a:extLst>
              <a:ext uri="{FF2B5EF4-FFF2-40B4-BE49-F238E27FC236}">
                <a16:creationId xmlns:a16="http://schemas.microsoft.com/office/drawing/2014/main" id="{A4192C76-963F-40D9-85E5-6FACCA8BA2A3}"/>
              </a:ext>
            </a:extLst>
          </p:cNvPr>
          <p:cNvSpPr>
            <a:spLocks noGrp="1"/>
          </p:cNvSpPr>
          <p:nvPr>
            <p:ph type="sldNum" sz="quarter" idx="12"/>
          </p:nvPr>
        </p:nvSpPr>
        <p:spPr>
          <a:xfrm rot="10800000" flipV="1">
            <a:off x="10786605" y="442120"/>
            <a:ext cx="1154151" cy="311107"/>
          </a:xfrm>
        </p:spPr>
        <p:txBody>
          <a:bodyPr/>
          <a:lstStyle/>
          <a:p>
            <a:fld id="{4F6357DA-28E9-40D3-918C-4D14E8263D81}" type="slidenum">
              <a:rPr lang="en-US" sz="2400" smtClean="0"/>
              <a:pPr/>
              <a:t>4</a:t>
            </a:fld>
            <a:endParaRPr lang="en-US" sz="2400" dirty="0"/>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392908" y="804813"/>
            <a:ext cx="4557712" cy="1887523"/>
          </a:xfrm>
        </p:spPr>
        <p:txBody>
          <a:bodyPr>
            <a:noAutofit/>
          </a:bodyPr>
          <a:lstStyle/>
          <a:p>
            <a:r>
              <a:rPr lang="en-US" dirty="0">
                <a:solidFill>
                  <a:schemeClr val="bg1"/>
                </a:solidFill>
              </a:rPr>
              <a:t>Develop a meal ordering and reservation system that allows employees to pre-order and reserve their meals in advance. This system will enable them to pick up their meals at a chosen time, bypassing the need to wait in line. By offering designated pick-up counters, it will minimize time spent in the canteen, streamline the process, and enhance overall efficiency.</a:t>
            </a:r>
          </a:p>
          <a:p>
            <a:endParaRPr lang="en-US" dirty="0">
              <a:solidFill>
                <a:schemeClr val="bg1"/>
              </a:solidFill>
            </a:endParaRPr>
          </a:p>
          <a:p>
            <a:endParaRPr lang="en-US" dirty="0">
              <a:solidFill>
                <a:schemeClr val="bg1"/>
              </a:solidFill>
            </a:endParaRP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842964" y="442120"/>
            <a:ext cx="2586036" cy="540842"/>
          </a:xfrm>
        </p:spPr>
        <p:txBody>
          <a:bodyPr>
            <a:normAutofit/>
          </a:bodyPr>
          <a:lstStyle/>
          <a:p>
            <a:pPr algn="ctr"/>
            <a:r>
              <a:rPr lang="en-CA" dirty="0">
                <a:solidFill>
                  <a:schemeClr val="tx1"/>
                </a:solidFill>
                <a:latin typeface="+mn-lt"/>
              </a:rPr>
              <a:t>Pre-Order system</a:t>
            </a:r>
            <a:endParaRPr lang="en-US" dirty="0">
              <a:solidFill>
                <a:schemeClr val="tx1"/>
              </a:solidFill>
              <a:latin typeface="+mn-lt"/>
            </a:endParaRP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5757863" y="982961"/>
            <a:ext cx="5143500" cy="2103139"/>
          </a:xfrm>
        </p:spPr>
        <p:txBody>
          <a:bodyPr>
            <a:noAutofit/>
          </a:bodyPr>
          <a:lstStyle/>
          <a:p>
            <a:r>
              <a:rPr lang="en-US" dirty="0"/>
              <a:t>. Establish takeaway stations and mobile food delivery carts within the canteen to provide direct meal delivery to employees' workstations. This system would allow employees to order meals for delivery or pick-up, giving them the option to dine in alternative spaces such as meeting rooms or lounges. By reducing the number of people in the cafeteria during peak hours, this approach will alleviate seating pressure and enhance the overall dining experience</a:t>
            </a:r>
          </a:p>
        </p:txBody>
      </p:sp>
      <p:sp>
        <p:nvSpPr>
          <p:cNvPr id="42" name="Text Placeholder 41">
            <a:extLst>
              <a:ext uri="{FF2B5EF4-FFF2-40B4-BE49-F238E27FC236}">
                <a16:creationId xmlns:a16="http://schemas.microsoft.com/office/drawing/2014/main" id="{CAD88DCF-69AF-464C-A7A7-8BCEB5EB062A}"/>
              </a:ext>
            </a:extLst>
          </p:cNvPr>
          <p:cNvSpPr>
            <a:spLocks noGrp="1"/>
          </p:cNvSpPr>
          <p:nvPr>
            <p:ph type="body" sz="quarter" idx="16"/>
          </p:nvPr>
        </p:nvSpPr>
        <p:spPr>
          <a:xfrm>
            <a:off x="5986462" y="556687"/>
            <a:ext cx="4186237" cy="559396"/>
          </a:xfrm>
        </p:spPr>
        <p:txBody>
          <a:bodyPr>
            <a:normAutofit/>
          </a:bodyPr>
          <a:lstStyle/>
          <a:p>
            <a:r>
              <a:rPr lang="en-US" dirty="0">
                <a:solidFill>
                  <a:schemeClr val="tx1"/>
                </a:solidFill>
                <a:latin typeface="+mn-lt"/>
              </a:rPr>
              <a:t>Take away&amp; Desk delivery options</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228601" y="3871913"/>
            <a:ext cx="4829174" cy="2100262"/>
          </a:xfrm>
        </p:spPr>
        <p:txBody>
          <a:bodyPr>
            <a:noAutofit/>
          </a:bodyPr>
          <a:lstStyle/>
          <a:p>
            <a:r>
              <a:rPr lang="en-US" dirty="0"/>
              <a:t>Evaluate the space to identify underutilized areas that can be converted into additional seating. Incorporate flexible options such as collapsible or stackable chairs to accommodate varying needs. Redesign the canteen with space-efficient seating solutions, such as communal tables or bar-style seating, to maximize capacity during peak hours without expanding the existing footprint.</a:t>
            </a:r>
          </a:p>
        </p:txBody>
      </p:sp>
      <p:sp>
        <p:nvSpPr>
          <p:cNvPr id="44" name="Text Placeholder 43">
            <a:extLst>
              <a:ext uri="{FF2B5EF4-FFF2-40B4-BE49-F238E27FC236}">
                <a16:creationId xmlns:a16="http://schemas.microsoft.com/office/drawing/2014/main" id="{AE9491D0-59E9-40C7-85AC-D6370AF6136D}"/>
              </a:ext>
            </a:extLst>
          </p:cNvPr>
          <p:cNvSpPr>
            <a:spLocks noGrp="1"/>
          </p:cNvSpPr>
          <p:nvPr>
            <p:ph type="body" sz="quarter" idx="18"/>
          </p:nvPr>
        </p:nvSpPr>
        <p:spPr>
          <a:xfrm>
            <a:off x="671514" y="3086100"/>
            <a:ext cx="3471862" cy="657225"/>
          </a:xfrm>
        </p:spPr>
        <p:txBody>
          <a:bodyPr>
            <a:normAutofit fontScale="92500"/>
          </a:bodyPr>
          <a:lstStyle/>
          <a:p>
            <a:endParaRPr lang="en-US" b="1" dirty="0">
              <a:latin typeface="+mn-lt"/>
            </a:endParaRPr>
          </a:p>
          <a:p>
            <a:pPr algn="ctr"/>
            <a:r>
              <a:rPr lang="en-US" dirty="0">
                <a:solidFill>
                  <a:schemeClr val="tx1"/>
                </a:solidFill>
                <a:latin typeface="+mn-lt"/>
              </a:rPr>
              <a:t>Cafeteria expansion/ redesign</a:t>
            </a:r>
          </a:p>
          <a:p>
            <a:endParaRPr lang="en-US" dirty="0">
              <a:latin typeface="+mn-lt"/>
            </a:endParaRPr>
          </a:p>
        </p:txBody>
      </p:sp>
      <p:sp>
        <p:nvSpPr>
          <p:cNvPr id="45" name="Text Placeholder 44">
            <a:extLst>
              <a:ext uri="{FF2B5EF4-FFF2-40B4-BE49-F238E27FC236}">
                <a16:creationId xmlns:a16="http://schemas.microsoft.com/office/drawing/2014/main" id="{F9F58647-DB42-42ED-BAB8-FEA65196304C}"/>
              </a:ext>
            </a:extLst>
          </p:cNvPr>
          <p:cNvSpPr>
            <a:spLocks noGrp="1"/>
          </p:cNvSpPr>
          <p:nvPr>
            <p:ph type="body" sz="quarter" idx="19"/>
          </p:nvPr>
        </p:nvSpPr>
        <p:spPr>
          <a:xfrm>
            <a:off x="5986462" y="4321208"/>
            <a:ext cx="5329237" cy="2008680"/>
          </a:xfrm>
        </p:spPr>
        <p:txBody>
          <a:bodyPr>
            <a:noAutofit/>
          </a:bodyPr>
          <a:lstStyle/>
          <a:p>
            <a:pPr>
              <a:lnSpc>
                <a:spcPct val="90000"/>
              </a:lnSpc>
            </a:pPr>
            <a:r>
              <a:rPr lang="en-US" sz="1600" dirty="0"/>
              <a:t>Implement a real-time seating display system or app to showcase current seating availability and encourage early or late lunch slots. Educate employees on the benefits of staggered lunch breaks and provide regular updates on canteen occupancy through email, apps, or digital displays. This will help employees plan their lunch breaks more efficiently, reducing congestion during peak hours</a:t>
            </a:r>
          </a:p>
        </p:txBody>
      </p:sp>
      <p:sp>
        <p:nvSpPr>
          <p:cNvPr id="46" name="Text Placeholder 45">
            <a:extLst>
              <a:ext uri="{FF2B5EF4-FFF2-40B4-BE49-F238E27FC236}">
                <a16:creationId xmlns:a16="http://schemas.microsoft.com/office/drawing/2014/main" id="{6E1EB688-2E49-4F3C-8FCE-B92B8121718A}"/>
              </a:ext>
            </a:extLst>
          </p:cNvPr>
          <p:cNvSpPr>
            <a:spLocks noGrp="1"/>
          </p:cNvSpPr>
          <p:nvPr>
            <p:ph type="body" sz="quarter" idx="20"/>
          </p:nvPr>
        </p:nvSpPr>
        <p:spPr>
          <a:xfrm>
            <a:off x="5757862" y="3409085"/>
            <a:ext cx="5329238" cy="1274979"/>
          </a:xfrm>
        </p:spPr>
        <p:txBody>
          <a:bodyPr>
            <a:normAutofit/>
          </a:bodyPr>
          <a:lstStyle/>
          <a:p>
            <a:pPr algn="ctr"/>
            <a:r>
              <a:rPr lang="en-CA" b="1" dirty="0">
                <a:solidFill>
                  <a:schemeClr val="tx1"/>
                </a:solidFill>
                <a:latin typeface="+mn-lt"/>
              </a:rPr>
              <a:t>E</a:t>
            </a:r>
            <a:r>
              <a:rPr lang="en-US" dirty="0">
                <a:solidFill>
                  <a:schemeClr val="tx1"/>
                </a:solidFill>
                <a:latin typeface="+mn-lt"/>
              </a:rPr>
              <a:t>MPLOYEE</a:t>
            </a:r>
            <a:r>
              <a:rPr lang="en-US" b="1" dirty="0">
                <a:solidFill>
                  <a:schemeClr val="tx1"/>
                </a:solidFill>
                <a:latin typeface="+mn-lt"/>
              </a:rPr>
              <a:t> COMMUNICATION &amp; AWARENESS</a:t>
            </a:r>
          </a:p>
        </p:txBody>
      </p:sp>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3043239" y="183640"/>
            <a:ext cx="5400674" cy="476336"/>
          </a:xfrm>
        </p:spPr>
        <p:txBody>
          <a:bodyPr>
            <a:normAutofit/>
          </a:bodyPr>
          <a:lstStyle/>
          <a:p>
            <a:pPr algn="ctr"/>
            <a:r>
              <a:rPr lang="en-US" sz="2400" b="1" dirty="0">
                <a:solidFill>
                  <a:schemeClr val="tx1"/>
                </a:solidFill>
                <a:latin typeface="+mn-lt"/>
              </a:rPr>
              <a:t>Proposed SOLUTION</a:t>
            </a:r>
          </a:p>
        </p:txBody>
      </p:sp>
    </p:spTree>
    <p:extLst>
      <p:ext uri="{BB962C8B-B14F-4D97-AF65-F5344CB8AC3E}">
        <p14:creationId xmlns:p14="http://schemas.microsoft.com/office/powerpoint/2010/main" val="30060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A56D8D-AFF8-E6CB-7DCB-F17855D79F62}"/>
              </a:ext>
            </a:extLst>
          </p:cNvPr>
          <p:cNvSpPr>
            <a:spLocks noGrp="1"/>
          </p:cNvSpPr>
          <p:nvPr>
            <p:ph type="dt" sz="half" idx="10"/>
          </p:nvPr>
        </p:nvSpPr>
        <p:spPr/>
        <p:txBody>
          <a:bodyPr/>
          <a:lstStyle/>
          <a:p>
            <a:r>
              <a:rPr lang="en-US" dirty="0"/>
              <a:t>15/09/2024</a:t>
            </a:r>
          </a:p>
        </p:txBody>
      </p:sp>
      <p:sp>
        <p:nvSpPr>
          <p:cNvPr id="3" name="Footer Placeholder 2">
            <a:extLst>
              <a:ext uri="{FF2B5EF4-FFF2-40B4-BE49-F238E27FC236}">
                <a16:creationId xmlns:a16="http://schemas.microsoft.com/office/drawing/2014/main" id="{95C266C9-B508-6106-E35D-D1F3C394CF64}"/>
              </a:ext>
            </a:extLst>
          </p:cNvPr>
          <p:cNvSpPr>
            <a:spLocks noGrp="1"/>
          </p:cNvSpPr>
          <p:nvPr>
            <p:ph type="ftr" sz="quarter" idx="11"/>
          </p:nvPr>
        </p:nvSpPr>
        <p:spPr/>
        <p:txBody>
          <a:bodyPr/>
          <a:lstStyle/>
          <a:p>
            <a:r>
              <a:rPr lang="en-CA" sz="1400" dirty="0"/>
              <a:t>BUSINESS BUILDERS</a:t>
            </a:r>
            <a:endParaRPr lang="en-US" sz="1400" dirty="0"/>
          </a:p>
        </p:txBody>
      </p:sp>
      <p:sp>
        <p:nvSpPr>
          <p:cNvPr id="4" name="Slide Number Placeholder 3">
            <a:extLst>
              <a:ext uri="{FF2B5EF4-FFF2-40B4-BE49-F238E27FC236}">
                <a16:creationId xmlns:a16="http://schemas.microsoft.com/office/drawing/2014/main" id="{4EA58D87-F5DF-749F-642A-630D5BE6130A}"/>
              </a:ext>
            </a:extLst>
          </p:cNvPr>
          <p:cNvSpPr>
            <a:spLocks noGrp="1"/>
          </p:cNvSpPr>
          <p:nvPr>
            <p:ph type="sldNum" sz="quarter" idx="12"/>
          </p:nvPr>
        </p:nvSpPr>
        <p:spPr/>
        <p:txBody>
          <a:bodyPr/>
          <a:lstStyle/>
          <a:p>
            <a:fld id="{4F6357DA-28E9-40D3-918C-4D14E8263D81}" type="slidenum">
              <a:rPr lang="en-US" smtClean="0"/>
              <a:pPr/>
              <a:t>5</a:t>
            </a:fld>
            <a:endParaRPr lang="en-US" dirty="0"/>
          </a:p>
        </p:txBody>
      </p:sp>
      <p:sp>
        <p:nvSpPr>
          <p:cNvPr id="8" name="TextBox 7">
            <a:extLst>
              <a:ext uri="{FF2B5EF4-FFF2-40B4-BE49-F238E27FC236}">
                <a16:creationId xmlns:a16="http://schemas.microsoft.com/office/drawing/2014/main" id="{C35127C8-F0D8-7E67-4C5D-A69D683FEBCF}"/>
              </a:ext>
            </a:extLst>
          </p:cNvPr>
          <p:cNvSpPr txBox="1"/>
          <p:nvPr/>
        </p:nvSpPr>
        <p:spPr>
          <a:xfrm>
            <a:off x="432486" y="1099750"/>
            <a:ext cx="5663514" cy="738664"/>
          </a:xfrm>
          <a:prstGeom prst="rect">
            <a:avLst/>
          </a:prstGeom>
          <a:noFill/>
        </p:spPr>
        <p:txBody>
          <a:bodyPr wrap="square">
            <a:spAutoFit/>
          </a:bodyPr>
          <a:lstStyle/>
          <a:p>
            <a:pPr algn="ctr"/>
            <a:r>
              <a:rPr lang="en-US" sz="2400" dirty="0">
                <a:latin typeface="+mj-lt"/>
              </a:rPr>
              <a:t>OBJECTIVES</a:t>
            </a:r>
          </a:p>
          <a:p>
            <a:r>
              <a:rPr lang="en-US" sz="1400" dirty="0"/>
              <a:t>____________________________</a:t>
            </a:r>
            <a:r>
              <a:rPr lang="en-US" dirty="0"/>
              <a:t>____________</a:t>
            </a:r>
          </a:p>
        </p:txBody>
      </p:sp>
      <p:sp>
        <p:nvSpPr>
          <p:cNvPr id="7" name="Rectangle 6"/>
          <p:cNvSpPr/>
          <p:nvPr/>
        </p:nvSpPr>
        <p:spPr>
          <a:xfrm>
            <a:off x="785813" y="1871663"/>
            <a:ext cx="5114925" cy="2308324"/>
          </a:xfrm>
          <a:prstGeom prst="rect">
            <a:avLst/>
          </a:prstGeom>
        </p:spPr>
        <p:txBody>
          <a:bodyPr wrap="square">
            <a:spAutoFit/>
          </a:bodyPr>
          <a:lstStyle/>
          <a:p>
            <a:r>
              <a:rPr lang="en-US" dirty="0"/>
              <a:t>Introduce an efficient and streamlined canteen ordering system to minimize congestion, reduce wait times, and enhance the dining experience. The system will provide options such as takeaway, pre-ordering, and staggered dining schedules, ensuring employees receive their meals quickly while optimizing canteen capacity.</a:t>
            </a:r>
            <a:endParaRPr lang="en-US" dirty="0">
              <a:solidFill>
                <a:schemeClr val="bg1"/>
              </a:solidFill>
            </a:endParaRPr>
          </a:p>
        </p:txBody>
      </p:sp>
      <p:pic>
        <p:nvPicPr>
          <p:cNvPr id="10" name="Picture 9" descr="for slide 5.png"/>
          <p:cNvPicPr>
            <a:picLocks noChangeAspect="1"/>
          </p:cNvPicPr>
          <p:nvPr/>
        </p:nvPicPr>
        <p:blipFill>
          <a:blip r:embed="rId2"/>
          <a:stretch>
            <a:fillRect/>
          </a:stretch>
        </p:blipFill>
        <p:spPr>
          <a:xfrm>
            <a:off x="6015037" y="1771651"/>
            <a:ext cx="5457825" cy="3586162"/>
          </a:xfrm>
          <a:prstGeom prst="rect">
            <a:avLst/>
          </a:prstGeom>
        </p:spPr>
      </p:pic>
    </p:spTree>
    <p:extLst>
      <p:ext uri="{BB962C8B-B14F-4D97-AF65-F5344CB8AC3E}">
        <p14:creationId xmlns:p14="http://schemas.microsoft.com/office/powerpoint/2010/main" val="135395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85275597"/>
              </p:ext>
            </p:extLst>
          </p:nvPr>
        </p:nvGraphicFramePr>
        <p:xfrm>
          <a:off x="-1" y="719663"/>
          <a:ext cx="12192000" cy="6394029"/>
        </p:xfrm>
        <a:graphic>
          <a:graphicData uri="http://schemas.openxmlformats.org/drawingml/2006/table">
            <a:tbl>
              <a:tblPr firstRow="1" bandRow="1">
                <a:tableStyleId>{5C22544A-7EE6-4342-B048-85BDC9FD1C3A}</a:tableStyleId>
              </a:tblPr>
              <a:tblGrid>
                <a:gridCol w="1587063">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98483">
                  <a:extLst>
                    <a:ext uri="{9D8B030D-6E8A-4147-A177-3AD203B41FA5}">
                      <a16:colId xmlns:a16="http://schemas.microsoft.com/office/drawing/2014/main" val="20002"/>
                    </a:ext>
                  </a:extLst>
                </a:gridCol>
                <a:gridCol w="935421">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441433">
                  <a:extLst>
                    <a:ext uri="{9D8B030D-6E8A-4147-A177-3AD203B41FA5}">
                      <a16:colId xmlns:a16="http://schemas.microsoft.com/office/drawing/2014/main" val="20005"/>
                    </a:ext>
                  </a:extLst>
                </a:gridCol>
                <a:gridCol w="1492470">
                  <a:extLst>
                    <a:ext uri="{9D8B030D-6E8A-4147-A177-3AD203B41FA5}">
                      <a16:colId xmlns:a16="http://schemas.microsoft.com/office/drawing/2014/main" val="20006"/>
                    </a:ext>
                  </a:extLst>
                </a:gridCol>
                <a:gridCol w="777765">
                  <a:extLst>
                    <a:ext uri="{9D8B030D-6E8A-4147-A177-3AD203B41FA5}">
                      <a16:colId xmlns:a16="http://schemas.microsoft.com/office/drawing/2014/main" val="20007"/>
                    </a:ext>
                  </a:extLst>
                </a:gridCol>
                <a:gridCol w="777765">
                  <a:extLst>
                    <a:ext uri="{9D8B030D-6E8A-4147-A177-3AD203B41FA5}">
                      <a16:colId xmlns:a16="http://schemas.microsoft.com/office/drawing/2014/main" val="20008"/>
                    </a:ext>
                  </a:extLst>
                </a:gridCol>
                <a:gridCol w="861849">
                  <a:extLst>
                    <a:ext uri="{9D8B030D-6E8A-4147-A177-3AD203B41FA5}">
                      <a16:colId xmlns:a16="http://schemas.microsoft.com/office/drawing/2014/main" val="20009"/>
                    </a:ext>
                  </a:extLst>
                </a:gridCol>
                <a:gridCol w="1051035">
                  <a:extLst>
                    <a:ext uri="{9D8B030D-6E8A-4147-A177-3AD203B41FA5}">
                      <a16:colId xmlns:a16="http://schemas.microsoft.com/office/drawing/2014/main" val="20010"/>
                    </a:ext>
                  </a:extLst>
                </a:gridCol>
                <a:gridCol w="1135116">
                  <a:extLst>
                    <a:ext uri="{9D8B030D-6E8A-4147-A177-3AD203B41FA5}">
                      <a16:colId xmlns:a16="http://schemas.microsoft.com/office/drawing/2014/main" val="20011"/>
                    </a:ext>
                  </a:extLst>
                </a:gridCol>
              </a:tblGrid>
              <a:tr h="707437">
                <a:tc>
                  <a:txBody>
                    <a:bodyPr/>
                    <a:lstStyle/>
                    <a:p>
                      <a:r>
                        <a:rPr lang="en-CA" sz="1400" dirty="0"/>
                        <a:t>Tasks/Activities</a:t>
                      </a:r>
                      <a:endParaRPr lang="en-US" sz="1400" dirty="0"/>
                    </a:p>
                  </a:txBody>
                  <a:tcPr/>
                </a:tc>
                <a:tc>
                  <a:txBody>
                    <a:bodyPr/>
                    <a:lstStyle/>
                    <a:p>
                      <a:r>
                        <a:rPr lang="en-CA" sz="1400" dirty="0"/>
                        <a:t>Project</a:t>
                      </a:r>
                      <a:r>
                        <a:rPr lang="en-CA" sz="1400" baseline="0" dirty="0"/>
                        <a:t> Sponsor</a:t>
                      </a:r>
                      <a:endParaRPr lang="en-US" sz="1400" dirty="0"/>
                    </a:p>
                  </a:txBody>
                  <a:tcPr/>
                </a:tc>
                <a:tc>
                  <a:txBody>
                    <a:bodyPr/>
                    <a:lstStyle/>
                    <a:p>
                      <a:r>
                        <a:rPr lang="en-CA" sz="1400" dirty="0"/>
                        <a:t>Scrum Master</a:t>
                      </a:r>
                      <a:endParaRPr lang="en-US" sz="1400" dirty="0"/>
                    </a:p>
                  </a:txBody>
                  <a:tcPr/>
                </a:tc>
                <a:tc>
                  <a:txBody>
                    <a:bodyPr/>
                    <a:lstStyle/>
                    <a:p>
                      <a:r>
                        <a:rPr lang="en-CA" sz="1400" dirty="0"/>
                        <a:t>Product  Owner</a:t>
                      </a:r>
                      <a:endParaRPr lang="en-US" sz="1400" dirty="0"/>
                    </a:p>
                  </a:txBody>
                  <a:tcPr/>
                </a:tc>
                <a:tc>
                  <a:txBody>
                    <a:bodyPr/>
                    <a:lstStyle/>
                    <a:p>
                      <a:r>
                        <a:rPr lang="en-CA" sz="1400" dirty="0"/>
                        <a:t>Developers</a:t>
                      </a:r>
                      <a:endParaRPr lang="en-US" sz="1400" dirty="0"/>
                    </a:p>
                  </a:txBody>
                  <a:tcPr/>
                </a:tc>
                <a:tc>
                  <a:txBody>
                    <a:bodyPr/>
                    <a:lstStyle/>
                    <a:p>
                      <a:r>
                        <a:rPr lang="en-CA" sz="1400" dirty="0"/>
                        <a:t>UI/UX</a:t>
                      </a:r>
                      <a:endParaRPr lang="en-US" sz="1400" dirty="0"/>
                    </a:p>
                  </a:txBody>
                  <a:tcPr/>
                </a:tc>
                <a:tc>
                  <a:txBody>
                    <a:bodyPr/>
                    <a:lstStyle/>
                    <a:p>
                      <a:r>
                        <a:rPr lang="en-CA" sz="1400" dirty="0"/>
                        <a:t>System Administrator</a:t>
                      </a:r>
                      <a:endParaRPr lang="en-US" sz="1400" dirty="0"/>
                    </a:p>
                  </a:txBody>
                  <a:tcPr/>
                </a:tc>
                <a:tc>
                  <a:txBody>
                    <a:bodyPr/>
                    <a:lstStyle/>
                    <a:p>
                      <a:r>
                        <a:rPr lang="en-CA" sz="1400" dirty="0"/>
                        <a:t>QA/</a:t>
                      </a:r>
                    </a:p>
                    <a:p>
                      <a:r>
                        <a:rPr lang="en-CA" sz="1400" dirty="0"/>
                        <a:t>Testers</a:t>
                      </a:r>
                      <a:endParaRPr lang="en-US" sz="1400" dirty="0"/>
                    </a:p>
                  </a:txBody>
                  <a:tcPr/>
                </a:tc>
                <a:tc>
                  <a:txBody>
                    <a:bodyPr/>
                    <a:lstStyle/>
                    <a:p>
                      <a:r>
                        <a:rPr lang="en-CA" sz="1400" dirty="0"/>
                        <a:t>HR Dept</a:t>
                      </a:r>
                      <a:endParaRPr lang="en-US" sz="1400" dirty="0"/>
                    </a:p>
                  </a:txBody>
                  <a:tcPr/>
                </a:tc>
                <a:tc>
                  <a:txBody>
                    <a:bodyPr/>
                    <a:lstStyle/>
                    <a:p>
                      <a:r>
                        <a:rPr lang="en-CA" sz="1400" dirty="0"/>
                        <a:t>Finance Dept</a:t>
                      </a:r>
                      <a:endParaRPr lang="en-US" sz="1400" dirty="0"/>
                    </a:p>
                  </a:txBody>
                  <a:tcPr/>
                </a:tc>
                <a:tc>
                  <a:txBody>
                    <a:bodyPr/>
                    <a:lstStyle/>
                    <a:p>
                      <a:r>
                        <a:rPr lang="en-CA" sz="1400" dirty="0"/>
                        <a:t>Canteen Staff</a:t>
                      </a:r>
                      <a:endParaRPr lang="en-US" sz="1400" dirty="0"/>
                    </a:p>
                  </a:txBody>
                  <a:tcPr/>
                </a:tc>
                <a:tc>
                  <a:txBody>
                    <a:bodyPr/>
                    <a:lstStyle/>
                    <a:p>
                      <a:r>
                        <a:rPr lang="en-CA" sz="1400" dirty="0"/>
                        <a:t>Employees</a:t>
                      </a:r>
                      <a:endParaRPr lang="en-US" sz="1400" dirty="0"/>
                    </a:p>
                  </a:txBody>
                  <a:tcPr/>
                </a:tc>
                <a:extLst>
                  <a:ext uri="{0D108BD9-81ED-4DB2-BD59-A6C34878D82A}">
                    <a16:rowId xmlns:a16="http://schemas.microsoft.com/office/drawing/2014/main" val="10000"/>
                  </a:ext>
                </a:extLst>
              </a:tr>
              <a:tr h="1326445">
                <a:tc>
                  <a:txBody>
                    <a:bodyPr/>
                    <a:lstStyle/>
                    <a:p>
                      <a:r>
                        <a:rPr lang="en-CA" sz="1400" dirty="0"/>
                        <a:t>Requirement</a:t>
                      </a:r>
                      <a:r>
                        <a:rPr lang="en-CA" sz="1400" baseline="0" dirty="0"/>
                        <a:t> Elicitation and Documentation</a:t>
                      </a:r>
                      <a:endParaRPr lang="en-US" sz="1400" dirty="0"/>
                    </a:p>
                  </a:txBody>
                  <a:tcPr/>
                </a:tc>
                <a:tc>
                  <a:txBody>
                    <a:bodyPr/>
                    <a:lstStyle/>
                    <a:p>
                      <a:r>
                        <a:rPr lang="en-CA" sz="1400" dirty="0"/>
                        <a:t>C,I</a:t>
                      </a:r>
                      <a:endParaRPr lang="en-US" sz="1400" dirty="0"/>
                    </a:p>
                  </a:txBody>
                  <a:tcPr/>
                </a:tc>
                <a:tc>
                  <a:txBody>
                    <a:bodyPr/>
                    <a:lstStyle/>
                    <a:p>
                      <a:r>
                        <a:rPr lang="en-CA" sz="1400" dirty="0"/>
                        <a:t>A</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C,I</a:t>
                      </a:r>
                      <a:endParaRPr lang="en-US" sz="1400" dirty="0"/>
                    </a:p>
                  </a:txBody>
                  <a:tcPr/>
                </a:tc>
                <a:tc>
                  <a:txBody>
                    <a:bodyPr/>
                    <a:lstStyle/>
                    <a:p>
                      <a:r>
                        <a:rPr lang="en-CA" sz="1400" dirty="0"/>
                        <a:t>C,I</a:t>
                      </a:r>
                      <a:endParaRPr lang="en-US" sz="1400" dirty="0"/>
                    </a:p>
                  </a:txBody>
                  <a:tcPr/>
                </a:tc>
                <a:extLst>
                  <a:ext uri="{0D108BD9-81ED-4DB2-BD59-A6C34878D82A}">
                    <a16:rowId xmlns:a16="http://schemas.microsoft.com/office/drawing/2014/main" val="10001"/>
                  </a:ext>
                </a:extLst>
              </a:tr>
              <a:tr h="501102">
                <a:tc>
                  <a:txBody>
                    <a:bodyPr/>
                    <a:lstStyle/>
                    <a:p>
                      <a:r>
                        <a:rPr lang="en-CA" sz="1400" dirty="0"/>
                        <a:t>Product Design</a:t>
                      </a:r>
                      <a:endParaRPr lang="en-US" sz="1400" dirty="0"/>
                    </a:p>
                  </a:txBody>
                  <a:tcPr/>
                </a:tc>
                <a:tc>
                  <a:txBody>
                    <a:bodyPr/>
                    <a:lstStyle/>
                    <a:p>
                      <a:r>
                        <a:rPr lang="en-CA" sz="1400" dirty="0"/>
                        <a:t>C,I</a:t>
                      </a:r>
                      <a:endParaRPr lang="en-US" sz="1400" dirty="0"/>
                    </a:p>
                  </a:txBody>
                  <a:tcPr/>
                </a:tc>
                <a:tc>
                  <a:txBody>
                    <a:bodyPr/>
                    <a:lstStyle/>
                    <a:p>
                      <a:r>
                        <a:rPr lang="en-CA" sz="1400" dirty="0"/>
                        <a:t>A</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C,I</a:t>
                      </a:r>
                      <a:endParaRPr lang="en-US" sz="1400" dirty="0"/>
                    </a:p>
                  </a:txBody>
                  <a:tcPr/>
                </a:tc>
                <a:tc>
                  <a:txBody>
                    <a:bodyPr/>
                    <a:lstStyle/>
                    <a:p>
                      <a:r>
                        <a:rPr lang="en-CA" sz="1400" dirty="0"/>
                        <a:t>C,I</a:t>
                      </a:r>
                      <a:endParaRPr lang="en-US" sz="1400" dirty="0"/>
                    </a:p>
                  </a:txBody>
                  <a:tcPr/>
                </a:tc>
                <a:extLst>
                  <a:ext uri="{0D108BD9-81ED-4DB2-BD59-A6C34878D82A}">
                    <a16:rowId xmlns:a16="http://schemas.microsoft.com/office/drawing/2014/main" val="10002"/>
                  </a:ext>
                </a:extLst>
              </a:tr>
              <a:tr h="707437">
                <a:tc>
                  <a:txBody>
                    <a:bodyPr/>
                    <a:lstStyle/>
                    <a:p>
                      <a:r>
                        <a:rPr lang="en-CA" sz="1400" dirty="0"/>
                        <a:t>Software Implementation</a:t>
                      </a:r>
                      <a:endParaRPr lang="en-US" sz="1400" dirty="0"/>
                    </a:p>
                  </a:txBody>
                  <a:tcPr/>
                </a:tc>
                <a:tc>
                  <a:txBody>
                    <a:bodyPr/>
                    <a:lstStyle/>
                    <a:p>
                      <a:r>
                        <a:rPr lang="en-CA" sz="1400" dirty="0"/>
                        <a:t>I</a:t>
                      </a:r>
                      <a:endParaRPr lang="en-US" sz="1400" dirty="0"/>
                    </a:p>
                  </a:txBody>
                  <a:tcPr/>
                </a:tc>
                <a:tc>
                  <a:txBody>
                    <a:bodyPr/>
                    <a:lstStyle/>
                    <a:p>
                      <a:r>
                        <a:rPr lang="en-CA" sz="1400" dirty="0"/>
                        <a:t>A</a:t>
                      </a:r>
                      <a:endParaRPr lang="en-US" sz="1400" dirty="0"/>
                    </a:p>
                  </a:txBody>
                  <a:tcPr/>
                </a:tc>
                <a:tc>
                  <a:txBody>
                    <a:bodyPr/>
                    <a:lstStyle/>
                    <a:p>
                      <a:r>
                        <a:rPr lang="en-CA" sz="1400" dirty="0"/>
                        <a:t>C,I</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extLst>
                  <a:ext uri="{0D108BD9-81ED-4DB2-BD59-A6C34878D82A}">
                    <a16:rowId xmlns:a16="http://schemas.microsoft.com/office/drawing/2014/main" val="10003"/>
                  </a:ext>
                </a:extLst>
              </a:tr>
              <a:tr h="294766">
                <a:tc>
                  <a:txBody>
                    <a:bodyPr/>
                    <a:lstStyle/>
                    <a:p>
                      <a:r>
                        <a:rPr lang="en-CA" sz="1400" dirty="0"/>
                        <a:t>QA/UAT</a:t>
                      </a:r>
                      <a:endParaRPr lang="en-US" sz="1400" dirty="0"/>
                    </a:p>
                  </a:txBody>
                  <a:tcPr/>
                </a:tc>
                <a:tc>
                  <a:txBody>
                    <a:bodyPr/>
                    <a:lstStyle/>
                    <a:p>
                      <a:r>
                        <a:rPr lang="en-CA" sz="1400" dirty="0"/>
                        <a:t>I</a:t>
                      </a:r>
                      <a:endParaRPr lang="en-US" sz="1400" dirty="0"/>
                    </a:p>
                  </a:txBody>
                  <a:tcPr/>
                </a:tc>
                <a:tc>
                  <a:txBody>
                    <a:bodyPr/>
                    <a:lstStyle/>
                    <a:p>
                      <a:r>
                        <a:rPr lang="en-CA" sz="1400" dirty="0"/>
                        <a:t>A</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R</a:t>
                      </a:r>
                      <a:endParaRPr lang="en-US" sz="1400" dirty="0"/>
                    </a:p>
                  </a:txBody>
                  <a:tcPr/>
                </a:tc>
                <a:tc>
                  <a:txBody>
                    <a:bodyPr/>
                    <a:lstStyle/>
                    <a:p>
                      <a:r>
                        <a:rPr lang="en-CA" sz="1400" dirty="0"/>
                        <a:t>R</a:t>
                      </a:r>
                      <a:endParaRPr lang="en-US" sz="1400" dirty="0"/>
                    </a:p>
                  </a:txBody>
                  <a:tcPr/>
                </a:tc>
                <a:extLst>
                  <a:ext uri="{0D108BD9-81ED-4DB2-BD59-A6C34878D82A}">
                    <a16:rowId xmlns:a16="http://schemas.microsoft.com/office/drawing/2014/main" val="10004"/>
                  </a:ext>
                </a:extLst>
              </a:tr>
              <a:tr h="501102">
                <a:tc>
                  <a:txBody>
                    <a:bodyPr/>
                    <a:lstStyle/>
                    <a:p>
                      <a:r>
                        <a:rPr lang="en-CA" sz="1400" dirty="0"/>
                        <a:t>Change</a:t>
                      </a:r>
                      <a:r>
                        <a:rPr lang="en-CA" sz="1400" baseline="0" dirty="0"/>
                        <a:t> mgt</a:t>
                      </a:r>
                      <a:endParaRPr lang="en-US" sz="1400" dirty="0"/>
                    </a:p>
                  </a:txBody>
                  <a:tcPr/>
                </a:tc>
                <a:tc>
                  <a:txBody>
                    <a:bodyPr/>
                    <a:lstStyle/>
                    <a:p>
                      <a:r>
                        <a:rPr lang="en-CA" sz="1400" dirty="0"/>
                        <a:t>C,I</a:t>
                      </a:r>
                      <a:endParaRPr lang="en-US" sz="1400" dirty="0"/>
                    </a:p>
                  </a:txBody>
                  <a:tcPr/>
                </a:tc>
                <a:tc>
                  <a:txBody>
                    <a:bodyPr/>
                    <a:lstStyle/>
                    <a:p>
                      <a:r>
                        <a:rPr lang="en-CA" sz="1400" dirty="0"/>
                        <a:t>A</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extLst>
                  <a:ext uri="{0D108BD9-81ED-4DB2-BD59-A6C34878D82A}">
                    <a16:rowId xmlns:a16="http://schemas.microsoft.com/office/drawing/2014/main" val="10005"/>
                  </a:ext>
                </a:extLst>
              </a:tr>
              <a:tr h="707437">
                <a:tc>
                  <a:txBody>
                    <a:bodyPr/>
                    <a:lstStyle/>
                    <a:p>
                      <a:r>
                        <a:rPr lang="en-CA" sz="1400" dirty="0"/>
                        <a:t>User</a:t>
                      </a:r>
                      <a:r>
                        <a:rPr lang="en-CA" sz="1400" baseline="0" dirty="0"/>
                        <a:t> training materials</a:t>
                      </a:r>
                      <a:endParaRPr lang="en-US" sz="1400" dirty="0"/>
                    </a:p>
                  </a:txBody>
                  <a:tcPr/>
                </a:tc>
                <a:tc>
                  <a:txBody>
                    <a:bodyPr/>
                    <a:lstStyle/>
                    <a:p>
                      <a:r>
                        <a:rPr lang="en-CA" sz="1400" dirty="0"/>
                        <a:t>I</a:t>
                      </a:r>
                      <a:endParaRPr lang="en-US" sz="1400" dirty="0"/>
                    </a:p>
                  </a:txBody>
                  <a:tcPr/>
                </a:tc>
                <a:tc>
                  <a:txBody>
                    <a:bodyPr/>
                    <a:lstStyle/>
                    <a:p>
                      <a:r>
                        <a:rPr lang="en-CA" sz="1400" dirty="0"/>
                        <a:t>A</a:t>
                      </a:r>
                      <a:endParaRPr lang="en-US" sz="1400" dirty="0"/>
                    </a:p>
                  </a:txBody>
                  <a:tcPr/>
                </a:tc>
                <a:tc>
                  <a:txBody>
                    <a:bodyPr/>
                    <a:lstStyle/>
                    <a:p>
                      <a:r>
                        <a:rPr lang="en-CA" sz="1400" dirty="0"/>
                        <a:t>R</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extLst>
                  <a:ext uri="{0D108BD9-81ED-4DB2-BD59-A6C34878D82A}">
                    <a16:rowId xmlns:a16="http://schemas.microsoft.com/office/drawing/2014/main" val="10006"/>
                  </a:ext>
                </a:extLst>
              </a:tr>
              <a:tr h="501102">
                <a:tc>
                  <a:txBody>
                    <a:bodyPr/>
                    <a:lstStyle/>
                    <a:p>
                      <a:r>
                        <a:rPr lang="en-CA" sz="1400" dirty="0"/>
                        <a:t>Deployment/go live</a:t>
                      </a:r>
                      <a:endParaRPr lang="en-US" sz="1400" dirty="0"/>
                    </a:p>
                  </a:txBody>
                  <a:tcPr/>
                </a:tc>
                <a:tc>
                  <a:txBody>
                    <a:bodyPr/>
                    <a:lstStyle/>
                    <a:p>
                      <a:r>
                        <a:rPr lang="en-CA" sz="1400" dirty="0"/>
                        <a:t>I</a:t>
                      </a:r>
                      <a:endParaRPr lang="en-US" sz="1400" dirty="0"/>
                    </a:p>
                  </a:txBody>
                  <a:tcPr/>
                </a:tc>
                <a:tc>
                  <a:txBody>
                    <a:bodyPr/>
                    <a:lstStyle/>
                    <a:p>
                      <a:r>
                        <a:rPr lang="en-CA" sz="1400" dirty="0"/>
                        <a:t>A</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R</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extLst>
                  <a:ext uri="{0D108BD9-81ED-4DB2-BD59-A6C34878D82A}">
                    <a16:rowId xmlns:a16="http://schemas.microsoft.com/office/drawing/2014/main" val="10007"/>
                  </a:ext>
                </a:extLst>
              </a:tr>
              <a:tr h="1120109">
                <a:tc>
                  <a:txBody>
                    <a:bodyPr/>
                    <a:lstStyle/>
                    <a:p>
                      <a:r>
                        <a:rPr lang="en-CA" sz="1400" dirty="0"/>
                        <a:t>Post</a:t>
                      </a:r>
                      <a:r>
                        <a:rPr lang="en-CA" sz="1400" baseline="0" dirty="0"/>
                        <a:t> -</a:t>
                      </a:r>
                      <a:r>
                        <a:rPr lang="en-CA" sz="1400" dirty="0"/>
                        <a:t>Deployment</a:t>
                      </a:r>
                      <a:r>
                        <a:rPr lang="en-CA" sz="1400" baseline="0" dirty="0"/>
                        <a:t> maintenance</a:t>
                      </a:r>
                      <a:endParaRPr lang="en-US" sz="1400" dirty="0"/>
                    </a:p>
                  </a:txBody>
                  <a:tcPr/>
                </a:tc>
                <a:tc>
                  <a:txBody>
                    <a:bodyPr/>
                    <a:lstStyle/>
                    <a:p>
                      <a:r>
                        <a:rPr lang="en-CA" sz="1400" dirty="0"/>
                        <a:t>I</a:t>
                      </a:r>
                      <a:endParaRPr lang="en-US" sz="1400" dirty="0"/>
                    </a:p>
                  </a:txBody>
                  <a:tcPr/>
                </a:tc>
                <a:tc>
                  <a:txBody>
                    <a:bodyPr/>
                    <a:lstStyle/>
                    <a:p>
                      <a:r>
                        <a:rPr lang="en-CA" sz="1400" dirty="0"/>
                        <a:t>R,A</a:t>
                      </a:r>
                      <a:endParaRPr lang="en-US" sz="1400" dirty="0"/>
                    </a:p>
                  </a:txBody>
                  <a:tcPr/>
                </a:tc>
                <a:tc>
                  <a:txBody>
                    <a:bodyPr/>
                    <a:lstStyle/>
                    <a:p>
                      <a:r>
                        <a:rPr lang="en-CA" sz="1400" dirty="0"/>
                        <a:t>C,I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I</a:t>
                      </a:r>
                      <a:endParaRPr lang="en-US" sz="1400" dirty="0"/>
                    </a:p>
                  </a:txBody>
                  <a:tcPr/>
                </a:tc>
                <a:tc>
                  <a:txBody>
                    <a:bodyPr/>
                    <a:lstStyle/>
                    <a:p>
                      <a:r>
                        <a:rPr lang="en-CA" sz="1400" dirty="0"/>
                        <a:t>C,I</a:t>
                      </a:r>
                      <a:endParaRPr lang="en-US" sz="1400" dirty="0"/>
                    </a:p>
                  </a:txBody>
                  <a:tcPr/>
                </a:tc>
                <a:tc>
                  <a:txBody>
                    <a:bodyPr/>
                    <a:lstStyle/>
                    <a:p>
                      <a:r>
                        <a:rPr lang="en-CA" sz="1400" dirty="0"/>
                        <a:t>C,I</a:t>
                      </a:r>
                      <a:endParaRPr lang="en-US" sz="1400" dirty="0"/>
                    </a:p>
                  </a:txBody>
                  <a:tcPr/>
                </a:tc>
                <a:extLst>
                  <a:ext uri="{0D108BD9-81ED-4DB2-BD59-A6C34878D82A}">
                    <a16:rowId xmlns:a16="http://schemas.microsoft.com/office/drawing/2014/main" val="10008"/>
                  </a:ext>
                </a:extLst>
              </a:tr>
            </a:tbl>
          </a:graphicData>
        </a:graphic>
      </p:graphicFrame>
      <p:sp>
        <p:nvSpPr>
          <p:cNvPr id="8" name="TextBox 7"/>
          <p:cNvSpPr txBox="1"/>
          <p:nvPr/>
        </p:nvSpPr>
        <p:spPr>
          <a:xfrm>
            <a:off x="4357688" y="0"/>
            <a:ext cx="2728912" cy="646331"/>
          </a:xfrm>
          <a:prstGeom prst="rect">
            <a:avLst/>
          </a:prstGeom>
          <a:noFill/>
        </p:spPr>
        <p:txBody>
          <a:bodyPr wrap="square" rtlCol="0">
            <a:spAutoFit/>
          </a:bodyPr>
          <a:lstStyle/>
          <a:p>
            <a:pPr algn="ctr"/>
            <a:r>
              <a:rPr lang="en-CA" sz="3600" dirty="0"/>
              <a:t>RACI MATRIX</a:t>
            </a:r>
            <a:endParaRPr 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SCOPE OF THE PROJECT</a:t>
            </a:r>
            <a:endParaRPr lang="en-US" dirty="0"/>
          </a:p>
        </p:txBody>
      </p:sp>
      <p:sp>
        <p:nvSpPr>
          <p:cNvPr id="3" name="Text Placeholder 2"/>
          <p:cNvSpPr>
            <a:spLocks noGrp="1"/>
          </p:cNvSpPr>
          <p:nvPr>
            <p:ph type="body" idx="1"/>
          </p:nvPr>
        </p:nvSpPr>
        <p:spPr/>
        <p:txBody>
          <a:bodyPr/>
          <a:lstStyle/>
          <a:p>
            <a:r>
              <a:rPr lang="en-CA" dirty="0"/>
              <a:t>OVERVIEW</a:t>
            </a:r>
            <a:endParaRPr lang="en-US" dirty="0"/>
          </a:p>
        </p:txBody>
      </p:sp>
      <p:sp>
        <p:nvSpPr>
          <p:cNvPr id="4" name="Text Placeholder 3"/>
          <p:cNvSpPr>
            <a:spLocks noGrp="1"/>
          </p:cNvSpPr>
          <p:nvPr>
            <p:ph type="body" sz="half" idx="15"/>
          </p:nvPr>
        </p:nvSpPr>
        <p:spPr/>
        <p:txBody>
          <a:bodyPr>
            <a:noAutofit/>
          </a:bodyPr>
          <a:lstStyle/>
          <a:p>
            <a:r>
              <a:rPr lang="en-US" sz="1500" b="1" dirty="0">
                <a:solidFill>
                  <a:schemeClr val="bg1"/>
                </a:solidFill>
              </a:rPr>
              <a:t>Online Ordering:</a:t>
            </a:r>
            <a:r>
              <a:rPr lang="en-US" sz="1500" dirty="0">
                <a:solidFill>
                  <a:schemeClr val="bg1"/>
                </a:solidFill>
              </a:rPr>
              <a:t> Employees can place orders digitally, reducing wait times.</a:t>
            </a:r>
          </a:p>
          <a:p>
            <a:r>
              <a:rPr lang="en-US" sz="1500" b="1" dirty="0">
                <a:solidFill>
                  <a:schemeClr val="bg1"/>
                </a:solidFill>
              </a:rPr>
              <a:t>Take-away Options:</a:t>
            </a:r>
            <a:r>
              <a:rPr lang="en-US" sz="1500" dirty="0">
                <a:solidFill>
                  <a:schemeClr val="bg1"/>
                </a:solidFill>
              </a:rPr>
              <a:t> Flexibility to pick up food without dining on-site</a:t>
            </a:r>
          </a:p>
          <a:p>
            <a:r>
              <a:rPr lang="en-US" sz="1500" dirty="0">
                <a:solidFill>
                  <a:schemeClr val="bg1"/>
                </a:solidFill>
              </a:rPr>
              <a:t>.</a:t>
            </a:r>
            <a:r>
              <a:rPr lang="en-US" sz="1500" b="1" dirty="0">
                <a:solidFill>
                  <a:schemeClr val="bg1"/>
                </a:solidFill>
              </a:rPr>
              <a:t>Flexible Payment Methods:</a:t>
            </a:r>
            <a:r>
              <a:rPr lang="en-US" sz="1500" dirty="0">
                <a:solidFill>
                  <a:schemeClr val="bg1"/>
                </a:solidFill>
              </a:rPr>
              <a:t> Variety of payment choices for convenience.</a:t>
            </a:r>
          </a:p>
          <a:p>
            <a:r>
              <a:rPr lang="en-US" sz="1500" b="1" dirty="0">
                <a:solidFill>
                  <a:schemeClr val="bg1"/>
                </a:solidFill>
              </a:rPr>
              <a:t>Real-time Updates:</a:t>
            </a:r>
            <a:r>
              <a:rPr lang="en-US" sz="1500" dirty="0">
                <a:solidFill>
                  <a:schemeClr val="bg1"/>
                </a:solidFill>
              </a:rPr>
              <a:t> Live seating availability and meal preparation statuses.</a:t>
            </a:r>
          </a:p>
        </p:txBody>
      </p:sp>
      <p:sp>
        <p:nvSpPr>
          <p:cNvPr id="5" name="Text Placeholder 4"/>
          <p:cNvSpPr>
            <a:spLocks noGrp="1"/>
          </p:cNvSpPr>
          <p:nvPr>
            <p:ph type="body" sz="quarter" idx="3"/>
          </p:nvPr>
        </p:nvSpPr>
        <p:spPr/>
        <p:txBody>
          <a:bodyPr/>
          <a:lstStyle/>
          <a:p>
            <a:r>
              <a:rPr lang="en-CA" dirty="0"/>
              <a:t>DELIVERABLES</a:t>
            </a:r>
            <a:endParaRPr lang="en-US" dirty="0"/>
          </a:p>
        </p:txBody>
      </p:sp>
      <p:sp>
        <p:nvSpPr>
          <p:cNvPr id="6" name="Text Placeholder 5"/>
          <p:cNvSpPr>
            <a:spLocks noGrp="1"/>
          </p:cNvSpPr>
          <p:nvPr>
            <p:ph type="body" sz="half" idx="16"/>
          </p:nvPr>
        </p:nvSpPr>
        <p:spPr/>
        <p:txBody>
          <a:bodyPr>
            <a:noAutofit/>
          </a:bodyPr>
          <a:lstStyle/>
          <a:p>
            <a:r>
              <a:rPr lang="en-US" dirty="0">
                <a:solidFill>
                  <a:schemeClr val="bg1"/>
                </a:solidFill>
              </a:rPr>
              <a:t>1.Ordering System(Web and Mobile App)</a:t>
            </a:r>
          </a:p>
          <a:p>
            <a:r>
              <a:rPr lang="en-US" dirty="0">
                <a:solidFill>
                  <a:schemeClr val="bg1"/>
                </a:solidFill>
              </a:rPr>
              <a:t> 2.Seating Optimization</a:t>
            </a:r>
          </a:p>
          <a:p>
            <a:r>
              <a:rPr lang="en-US" dirty="0">
                <a:solidFill>
                  <a:schemeClr val="bg1"/>
                </a:solidFill>
              </a:rPr>
              <a:t> 3. Sustainability Features(Eco-friendly packaging for takeaways).</a:t>
            </a:r>
          </a:p>
          <a:p>
            <a:r>
              <a:rPr lang="en-US" dirty="0">
                <a:solidFill>
                  <a:schemeClr val="bg1"/>
                </a:solidFill>
              </a:rPr>
              <a:t> 4. Employee Benefits Integration </a:t>
            </a:r>
          </a:p>
          <a:p>
            <a:r>
              <a:rPr lang="en-US" dirty="0">
                <a:solidFill>
                  <a:schemeClr val="bg1"/>
                </a:solidFill>
              </a:rPr>
              <a:t>5. Admin Dashboard and Analytics</a:t>
            </a:r>
          </a:p>
          <a:p>
            <a:r>
              <a:rPr lang="en-US" dirty="0">
                <a:solidFill>
                  <a:schemeClr val="bg1"/>
                </a:solidFill>
              </a:rPr>
              <a:t> 6.User Experience (UX/UI) and Design </a:t>
            </a:r>
          </a:p>
          <a:p>
            <a:r>
              <a:rPr lang="en-US" dirty="0">
                <a:solidFill>
                  <a:schemeClr val="bg1"/>
                </a:solidFill>
              </a:rPr>
              <a:t>7.User Acceptance Testing (UAT</a:t>
            </a:r>
            <a:r>
              <a:rPr lang="en-US" sz="1500" dirty="0">
                <a:solidFill>
                  <a:schemeClr val="bg1"/>
                </a:solidFill>
              </a:rPr>
              <a:t>)</a:t>
            </a:r>
          </a:p>
        </p:txBody>
      </p:sp>
      <p:sp>
        <p:nvSpPr>
          <p:cNvPr id="7" name="Text Placeholder 6"/>
          <p:cNvSpPr>
            <a:spLocks noGrp="1"/>
          </p:cNvSpPr>
          <p:nvPr>
            <p:ph type="body" sz="quarter" idx="13"/>
          </p:nvPr>
        </p:nvSpPr>
        <p:spPr/>
        <p:txBody>
          <a:bodyPr/>
          <a:lstStyle/>
          <a:p>
            <a:r>
              <a:rPr lang="en-CA" dirty="0"/>
              <a:t>INCLUSIONS</a:t>
            </a:r>
            <a:endParaRPr lang="en-US" dirty="0"/>
          </a:p>
        </p:txBody>
      </p:sp>
      <p:sp>
        <p:nvSpPr>
          <p:cNvPr id="8" name="Text Placeholder 7"/>
          <p:cNvSpPr>
            <a:spLocks noGrp="1"/>
          </p:cNvSpPr>
          <p:nvPr>
            <p:ph type="body" sz="half" idx="17"/>
          </p:nvPr>
        </p:nvSpPr>
        <p:spPr/>
        <p:txBody>
          <a:bodyPr>
            <a:normAutofit/>
          </a:bodyPr>
          <a:lstStyle/>
          <a:p>
            <a:r>
              <a:rPr lang="en-US" sz="1500" dirty="0">
                <a:solidFill>
                  <a:schemeClr val="bg1"/>
                </a:solidFill>
              </a:rPr>
              <a:t>1.Software Development </a:t>
            </a:r>
          </a:p>
          <a:p>
            <a:r>
              <a:rPr lang="en-US" sz="1500" dirty="0">
                <a:solidFill>
                  <a:schemeClr val="bg1"/>
                </a:solidFill>
              </a:rPr>
              <a:t>2.User friendly interface design 3.Testing and quality assurance 4.Deployment and rollout </a:t>
            </a:r>
          </a:p>
          <a:p>
            <a:r>
              <a:rPr lang="en-US" sz="1500" dirty="0">
                <a:solidFill>
                  <a:schemeClr val="bg1"/>
                </a:solidFill>
              </a:rPr>
              <a:t>5.Training and support</a:t>
            </a:r>
          </a:p>
        </p:txBody>
      </p:sp>
      <p:sp>
        <p:nvSpPr>
          <p:cNvPr id="9" name="Date Placeholder 8"/>
          <p:cNvSpPr>
            <a:spLocks noGrp="1"/>
          </p:cNvSpPr>
          <p:nvPr>
            <p:ph type="dt" sz="half" idx="10"/>
          </p:nvPr>
        </p:nvSpPr>
        <p:spPr/>
        <p:txBody>
          <a:bodyPr/>
          <a:lstStyle/>
          <a:p>
            <a:r>
              <a:rPr lang="en-US" dirty="0"/>
              <a:t>15/09/2024</a:t>
            </a:r>
          </a:p>
        </p:txBody>
      </p:sp>
      <p:sp>
        <p:nvSpPr>
          <p:cNvPr id="10" name="Footer Placeholder 9"/>
          <p:cNvSpPr>
            <a:spLocks noGrp="1"/>
          </p:cNvSpPr>
          <p:nvPr>
            <p:ph type="ftr" sz="quarter" idx="11"/>
          </p:nvPr>
        </p:nvSpPr>
        <p:spPr/>
        <p:txBody>
          <a:bodyPr/>
          <a:lstStyle/>
          <a:p>
            <a:r>
              <a:rPr lang="en-CA" sz="1400" dirty="0"/>
              <a:t>BUSINESS BUILDERS</a:t>
            </a:r>
            <a:endParaRPr lang="en-US" sz="1400" dirty="0"/>
          </a:p>
        </p:txBody>
      </p:sp>
      <p:sp>
        <p:nvSpPr>
          <p:cNvPr id="11" name="Slide Number Placeholder 10"/>
          <p:cNvSpPr>
            <a:spLocks noGrp="1"/>
          </p:cNvSpPr>
          <p:nvPr>
            <p:ph type="sldNum" sz="quarter" idx="12"/>
          </p:nvPr>
        </p:nvSpPr>
        <p:spPr/>
        <p:txBody>
          <a:bodyPr/>
          <a:lstStyle/>
          <a:p>
            <a:fld id="{4F6357DA-28E9-40D3-918C-4D14E8263D81}"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OUT OF SCOPE </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CA" sz="1400" dirty="0"/>
              <a:t>BUSINESS BUILDERS</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8</a:t>
            </a:fld>
            <a:endParaRPr lang="en-US" dirty="0"/>
          </a:p>
        </p:txBody>
      </p:sp>
      <p:sp>
        <p:nvSpPr>
          <p:cNvPr id="1026" name="Rectangle 2"/>
          <p:cNvSpPr>
            <a:spLocks noChangeArrowheads="1"/>
          </p:cNvSpPr>
          <p:nvPr/>
        </p:nvSpPr>
        <p:spPr bwMode="auto">
          <a:xfrm rot="10800000" flipV="1">
            <a:off x="1314448" y="2066365"/>
            <a:ext cx="7815264"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cs typeface="Arial" pitchFamily="34" charset="0"/>
            </a:endParaRPr>
          </a:p>
          <a:p>
            <a:r>
              <a:rPr lang="en-US" dirty="0"/>
              <a:t>Exclusions:</a:t>
            </a:r>
          </a:p>
          <a:p>
            <a:pPr>
              <a:buFont typeface="Arial" panose="020B0604020202020204" pitchFamily="34" charset="0"/>
              <a:buChar char="•"/>
            </a:pPr>
            <a:r>
              <a:rPr lang="en-US" b="1" dirty="0">
                <a:solidFill>
                  <a:schemeClr val="bg1"/>
                </a:solidFill>
              </a:rPr>
              <a:t>Canteen Expansion</a:t>
            </a:r>
            <a:r>
              <a:rPr lang="en-US" dirty="0">
                <a:solidFill>
                  <a:schemeClr val="bg1"/>
                </a:solidFill>
              </a:rPr>
              <a:t>: No physical enlargement of the canteen; only optimization of the current space.</a:t>
            </a:r>
          </a:p>
          <a:p>
            <a:pPr>
              <a:buFont typeface="Arial" panose="020B0604020202020204" pitchFamily="34" charset="0"/>
              <a:buChar char="•"/>
            </a:pPr>
            <a:r>
              <a:rPr lang="en-US" b="1" dirty="0">
                <a:solidFill>
                  <a:schemeClr val="bg1"/>
                </a:solidFill>
              </a:rPr>
              <a:t>Hardware Installations</a:t>
            </a:r>
            <a:r>
              <a:rPr lang="en-US" dirty="0">
                <a:solidFill>
                  <a:schemeClr val="bg1"/>
                </a:solidFill>
              </a:rPr>
              <a:t>: This phase does not include new hardware installations, such as kiosks or seat sensors.</a:t>
            </a:r>
          </a:p>
          <a:p>
            <a:pPr>
              <a:buFont typeface="Arial" panose="020B0604020202020204" pitchFamily="34" charset="0"/>
              <a:buChar char="•"/>
            </a:pPr>
            <a:r>
              <a:rPr lang="en-US" b="1" dirty="0">
                <a:solidFill>
                  <a:schemeClr val="bg1"/>
                </a:solidFill>
              </a:rPr>
              <a:t>Dietary Consultations</a:t>
            </a:r>
            <a:r>
              <a:rPr lang="en-US" dirty="0">
                <a:solidFill>
                  <a:schemeClr val="bg1"/>
                </a:solidFill>
              </a:rPr>
              <a:t>: Only nutritional information will be provided, without offering full dietary consultations.</a:t>
            </a:r>
          </a:p>
          <a:p>
            <a:pPr>
              <a:buFont typeface="Arial" panose="020B0604020202020204" pitchFamily="34" charset="0"/>
              <a:buChar char="•"/>
            </a:pPr>
            <a:r>
              <a:rPr lang="en-US" b="1" dirty="0">
                <a:solidFill>
                  <a:schemeClr val="bg1"/>
                </a:solidFill>
              </a:rPr>
              <a:t>External Food Delivery</a:t>
            </a:r>
            <a:r>
              <a:rPr lang="en-US" dirty="0">
                <a:solidFill>
                  <a:schemeClr val="bg1"/>
                </a:solidFill>
              </a:rPr>
              <a:t>: The system will not facilitate food delivery outside the canteen.</a:t>
            </a:r>
          </a:p>
          <a:p>
            <a:pPr>
              <a:buFont typeface="Arial" panose="020B0604020202020204" pitchFamily="34" charset="0"/>
              <a:buChar char="•"/>
            </a:pPr>
            <a:r>
              <a:rPr lang="en-US" b="1" dirty="0">
                <a:solidFill>
                  <a:schemeClr val="bg1"/>
                </a:solidFill>
              </a:rPr>
              <a:t>Post-Warranty Support</a:t>
            </a:r>
            <a:r>
              <a:rPr lang="en-US" dirty="0">
                <a:solidFill>
                  <a:schemeClr val="bg1"/>
                </a:solidFill>
              </a:rPr>
              <a:t>: Ongoing support after the warranty period will require a separate contract.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dirty="0"/>
              <a:t>PROJECT TIMELINE</a:t>
            </a:r>
            <a:endParaRPr lang="en-US" dirty="0"/>
          </a:p>
        </p:txBody>
      </p:sp>
      <p:sp>
        <p:nvSpPr>
          <p:cNvPr id="3" name="Date Placeholder 2"/>
          <p:cNvSpPr>
            <a:spLocks noGrp="1"/>
          </p:cNvSpPr>
          <p:nvPr>
            <p:ph type="dt" sz="half" idx="10"/>
          </p:nvPr>
        </p:nvSpPr>
        <p:spPr/>
        <p:txBody>
          <a:bodyPr/>
          <a:lstStyle/>
          <a:p>
            <a:r>
              <a:rPr lang="en-US" dirty="0"/>
              <a:t>15/09/2024</a:t>
            </a:r>
          </a:p>
        </p:txBody>
      </p:sp>
      <p:sp>
        <p:nvSpPr>
          <p:cNvPr id="4" name="Footer Placeholder 3"/>
          <p:cNvSpPr>
            <a:spLocks noGrp="1"/>
          </p:cNvSpPr>
          <p:nvPr>
            <p:ph type="ftr" sz="quarter" idx="11"/>
          </p:nvPr>
        </p:nvSpPr>
        <p:spPr/>
        <p:txBody>
          <a:bodyPr/>
          <a:lstStyle/>
          <a:p>
            <a:r>
              <a:rPr lang="en-CA" sz="1400" dirty="0"/>
              <a:t>BUSINESS BUILDERS</a:t>
            </a:r>
            <a:endParaRPr lang="en-US" sz="1400" dirty="0"/>
          </a:p>
        </p:txBody>
      </p:sp>
      <p:sp>
        <p:nvSpPr>
          <p:cNvPr id="5" name="Slide Number Placeholder 4"/>
          <p:cNvSpPr>
            <a:spLocks noGrp="1"/>
          </p:cNvSpPr>
          <p:nvPr>
            <p:ph type="sldNum" sz="quarter" idx="12"/>
          </p:nvPr>
        </p:nvSpPr>
        <p:spPr/>
        <p:txBody>
          <a:bodyPr/>
          <a:lstStyle/>
          <a:p>
            <a:fld id="{4F6357DA-28E9-40D3-918C-4D14E8263D81}" type="slidenum">
              <a:rPr lang="en-US" smtClean="0"/>
              <a:pPr/>
              <a:t>9</a:t>
            </a:fld>
            <a:endParaRPr lang="en-US" dirty="0"/>
          </a:p>
        </p:txBody>
      </p:sp>
      <p:sp>
        <p:nvSpPr>
          <p:cNvPr id="6" name="TextBox 5"/>
          <p:cNvSpPr txBox="1"/>
          <p:nvPr/>
        </p:nvSpPr>
        <p:spPr>
          <a:xfrm>
            <a:off x="571499" y="1985963"/>
            <a:ext cx="9286875" cy="3693319"/>
          </a:xfrm>
          <a:prstGeom prst="rect">
            <a:avLst/>
          </a:prstGeom>
          <a:noFill/>
        </p:spPr>
        <p:txBody>
          <a:bodyPr wrap="square" rtlCol="0">
            <a:spAutoFit/>
          </a:bodyPr>
          <a:lstStyle/>
          <a:p>
            <a:r>
              <a:rPr lang="en-US" dirty="0"/>
              <a:t>Project Phases</a:t>
            </a:r>
            <a:r>
              <a:rPr lang="en-US" dirty="0">
                <a:solidFill>
                  <a:schemeClr val="bg1"/>
                </a:solidFill>
              </a:rPr>
              <a:t>:</a:t>
            </a:r>
          </a:p>
          <a:p>
            <a:pPr marL="285750" indent="-285750">
              <a:buFont typeface="Arial" panose="020B0604020202020204" pitchFamily="34" charset="0"/>
              <a:buChar char="•"/>
            </a:pPr>
            <a:r>
              <a:rPr lang="en-US" dirty="0">
                <a:solidFill>
                  <a:schemeClr val="bg1"/>
                </a:solidFill>
              </a:rPr>
              <a:t>Research and Requirements (2–4 weeks): Conduct stakeholder interviews, assess needs, and carry out a feasibility study.</a:t>
            </a:r>
          </a:p>
          <a:p>
            <a:pPr marL="285750" indent="-285750">
              <a:buFont typeface="Arial" panose="020B0604020202020204" pitchFamily="34" charset="0"/>
              <a:buChar char="•"/>
            </a:pPr>
            <a:r>
              <a:rPr lang="en-US" dirty="0">
                <a:solidFill>
                  <a:schemeClr val="bg1"/>
                </a:solidFill>
              </a:rPr>
              <a:t>Design and Prototyping (4–6 weeks): Develop UI/UX designs and wireframes, and obtain necessary approvals.</a:t>
            </a:r>
          </a:p>
          <a:p>
            <a:pPr marL="285750" indent="-285750">
              <a:buFont typeface="Arial" panose="020B0604020202020204" pitchFamily="34" charset="0"/>
              <a:buChar char="•"/>
            </a:pPr>
            <a:r>
              <a:rPr lang="en-US" dirty="0">
                <a:solidFill>
                  <a:schemeClr val="bg1"/>
                </a:solidFill>
              </a:rPr>
              <a:t>Development (10–12 weeks): Build core functionalities, including ordering, payment, and seating management features.</a:t>
            </a:r>
          </a:p>
          <a:p>
            <a:pPr marL="285750" indent="-285750">
              <a:buFont typeface="Arial" panose="020B0604020202020204" pitchFamily="34" charset="0"/>
              <a:buChar char="•"/>
            </a:pPr>
            <a:r>
              <a:rPr lang="en-US" dirty="0">
                <a:solidFill>
                  <a:schemeClr val="bg1"/>
                </a:solidFill>
              </a:rPr>
              <a:t>Testing and QA (4–6 weeks): Perform functional testing, user acceptance testing, and evaluate system performance.</a:t>
            </a:r>
          </a:p>
          <a:p>
            <a:pPr marL="285750" indent="-285750">
              <a:buFont typeface="Arial" panose="020B0604020202020204" pitchFamily="34" charset="0"/>
              <a:buChar char="•"/>
            </a:pPr>
            <a:r>
              <a:rPr lang="en-US" dirty="0">
                <a:solidFill>
                  <a:schemeClr val="bg1"/>
                </a:solidFill>
              </a:rPr>
              <a:t>Deployment and Training (2–4 weeks): Roll out the pilot, provide employee training, and fully deploy the system.</a:t>
            </a:r>
          </a:p>
          <a:p>
            <a:pPr marL="285750" indent="-285750">
              <a:buFont typeface="Arial" panose="020B0604020202020204" pitchFamily="34" charset="0"/>
              <a:buChar char="•"/>
            </a:pPr>
            <a:r>
              <a:rPr lang="en-US" dirty="0">
                <a:solidFill>
                  <a:schemeClr val="bg1"/>
                </a:solidFill>
              </a:rPr>
              <a:t>Post-launch Support (Ongoing): Offer ongoing bug fixes, updates, and continue feature development.</a:t>
            </a:r>
          </a:p>
        </p:txBody>
      </p:sp>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TM04033917[[fn=Berlin]]</Template>
  <TotalTime>14591</TotalTime>
  <Words>2477</Words>
  <Application>Microsoft Office PowerPoint</Application>
  <PresentationFormat>Widescreen</PresentationFormat>
  <Paragraphs>475</Paragraphs>
  <Slides>28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Nova</vt:lpstr>
      <vt:lpstr>Bookman Old Style</vt:lpstr>
      <vt:lpstr>Calibri</vt:lpstr>
      <vt:lpstr>Kunstler Script</vt:lpstr>
      <vt:lpstr>Trebuchet MS</vt:lpstr>
      <vt:lpstr>Berlin</vt:lpstr>
      <vt:lpstr>UNILEVER CANTEEN ORDERING SYSTEM</vt:lpstr>
      <vt:lpstr>introduction</vt:lpstr>
      <vt:lpstr>PROBLEM STATEMENT</vt:lpstr>
      <vt:lpstr>Proposed SOLUTION</vt:lpstr>
      <vt:lpstr>PowerPoint Presentation</vt:lpstr>
      <vt:lpstr>PowerPoint Presentation</vt:lpstr>
      <vt:lpstr>SCOPE OF THE PROJECT</vt:lpstr>
      <vt:lpstr>OUT OF SCOPE </vt:lpstr>
      <vt:lpstr>PROJECT TIMELINE</vt:lpstr>
      <vt:lpstr>FINANCIAL PROJECTION</vt:lpstr>
      <vt:lpstr>FINANCIAL PROJECTION - CONTINUED</vt:lpstr>
      <vt:lpstr>FINANCIAL PROJECTION – CON’TD</vt:lpstr>
      <vt:lpstr>KEY STAKEHOLDERS</vt:lpstr>
      <vt:lpstr>EXPLANATION TO SLIDE 13</vt:lpstr>
      <vt:lpstr>PowerPoint Presentation</vt:lpstr>
      <vt:lpstr>STAKEHOLDER’S ANALYSIS</vt:lpstr>
      <vt:lpstr>RISKS AND ASSUMPTIONS </vt:lpstr>
      <vt:lpstr>SUCCESS CRITERIA</vt:lpstr>
      <vt:lpstr>KEY DEPENDENCIES</vt:lpstr>
      <vt:lpstr>KEY POINTS OF CONTACTS</vt:lpstr>
      <vt:lpstr>“AS-IS PROCESS”</vt:lpstr>
      <vt:lpstr>AS IS PROCESS MAPPING</vt:lpstr>
      <vt:lpstr>TO BE PROCESS MAPPING</vt:lpstr>
      <vt:lpstr>FEATURE THAT NEEDS TO BE DEVELOPED IN THE NEW SYSTEM</vt:lpstr>
      <vt:lpstr>USER STORIES AND SPRINTS 1</vt:lpstr>
      <vt:lpstr>USER STORIES AND SPRINTS 2</vt:lpstr>
      <vt:lpstr>USER STORIES AND SPRINTS 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UNILEVER CANTEEN ORDERING SYSTEM</dc:title>
  <dc:creator>Habibat Akinyemi</dc:creator>
  <cp:lastModifiedBy>Louis Didi</cp:lastModifiedBy>
  <cp:revision>174</cp:revision>
  <dcterms:created xsi:type="dcterms:W3CDTF">2024-09-05T14:51:42Z</dcterms:created>
  <dcterms:modified xsi:type="dcterms:W3CDTF">2024-10-30T18:35:30Z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